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drawings/drawing1.xml" ContentType="application/vnd.openxmlformats-officedocument.drawingml.chartshap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4"/>
  </p:handoutMasterIdLst>
  <p:sldIdLst>
    <p:sldId id="265" r:id="rId3"/>
    <p:sldId id="369" r:id="rId4"/>
    <p:sldId id="325" r:id="rId6"/>
    <p:sldId id="326" r:id="rId7"/>
    <p:sldId id="304" r:id="rId8"/>
    <p:sldId id="327" r:id="rId9"/>
    <p:sldId id="330" r:id="rId10"/>
    <p:sldId id="348" r:id="rId11"/>
    <p:sldId id="349" r:id="rId12"/>
    <p:sldId id="306" r:id="rId13"/>
    <p:sldId id="308" r:id="rId14"/>
    <p:sldId id="312" r:id="rId15"/>
    <p:sldId id="309" r:id="rId16"/>
    <p:sldId id="310" r:id="rId17"/>
    <p:sldId id="331" r:id="rId18"/>
    <p:sldId id="311" r:id="rId19"/>
    <p:sldId id="410" r:id="rId20"/>
    <p:sldId id="370" r:id="rId21"/>
    <p:sldId id="333" r:id="rId22"/>
    <p:sldId id="350" r:id="rId23"/>
    <p:sldId id="351" r:id="rId24"/>
    <p:sldId id="352" r:id="rId25"/>
    <p:sldId id="353" r:id="rId26"/>
    <p:sldId id="354" r:id="rId27"/>
    <p:sldId id="355" r:id="rId28"/>
    <p:sldId id="356" r:id="rId29"/>
    <p:sldId id="358" r:id="rId30"/>
    <p:sldId id="359" r:id="rId31"/>
    <p:sldId id="360" r:id="rId32"/>
    <p:sldId id="361" r:id="rId33"/>
    <p:sldId id="313" r:id="rId34"/>
    <p:sldId id="362" r:id="rId35"/>
    <p:sldId id="363" r:id="rId36"/>
    <p:sldId id="364" r:id="rId37"/>
    <p:sldId id="365" r:id="rId38"/>
    <p:sldId id="366" r:id="rId39"/>
    <p:sldId id="367" r:id="rId40"/>
    <p:sldId id="368" r:id="rId41"/>
    <p:sldId id="408" r:id="rId42"/>
    <p:sldId id="283"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0" d="100"/>
          <a:sy n="70" d="100"/>
        </p:scale>
        <p:origin x="1123"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chartUserShapes" Target="../drawings/drawing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71875"/>
          <c:y val="0.20238128609774"/>
          <c:w val="0.965625"/>
          <c:h val="0.658108416649386"/>
        </c:manualLayout>
      </c:layout>
      <c:barChart>
        <c:barDir val="col"/>
        <c:grouping val="clustered"/>
        <c:varyColors val="0"/>
        <c:ser>
          <c:idx val="0"/>
          <c:order val="0"/>
          <c:tx>
            <c:strRef>
              <c:f>Sheet1!$B$1</c:f>
              <c:strCache>
                <c:ptCount val="1"/>
                <c:pt idx="0">
                  <c:v>2018</c:v>
                </c:pt>
              </c:strCache>
            </c:strRef>
          </c:tx>
          <c:spPr>
            <a:solidFill>
              <a:schemeClr val="tx1">
                <a:lumMod val="50000"/>
                <a:lumOff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Calibri" panose="020F0502020204030204" charset="0"/>
                    <a:ea typeface="Calibri" panose="020F0502020204030204" charset="0"/>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Booking Group</c:v>
                </c:pt>
                <c:pt idx="1">
                  <c:v>Expedia Group</c:v>
                </c:pt>
                <c:pt idx="2">
                  <c:v>Others</c:v>
                </c:pt>
              </c:strCache>
            </c:strRef>
          </c:cat>
          <c:val>
            <c:numRef>
              <c:f>Sheet1!$B$2:$B$4</c:f>
              <c:numCache>
                <c:formatCode>General</c:formatCode>
                <c:ptCount val="3"/>
                <c:pt idx="0">
                  <c:v>50.9</c:v>
                </c:pt>
                <c:pt idx="1">
                  <c:v>26.1</c:v>
                </c:pt>
                <c:pt idx="2">
                  <c:v>24.4</c:v>
                </c:pt>
              </c:numCache>
            </c:numRef>
          </c:val>
        </c:ser>
        <c:ser>
          <c:idx val="1"/>
          <c:order val="1"/>
          <c:tx>
            <c:strRef>
              <c:f>Sheet1!$C$1</c:f>
              <c:strCache>
                <c:ptCount val="1"/>
                <c:pt idx="0">
                  <c:v>2017</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Calibri" panose="020F0502020204030204" charset="0"/>
                    <a:ea typeface="Calibri" panose="020F0502020204030204" charset="0"/>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Booking Group</c:v>
                </c:pt>
                <c:pt idx="1">
                  <c:v>Expedia Group</c:v>
                </c:pt>
                <c:pt idx="2">
                  <c:v>Others</c:v>
                </c:pt>
              </c:strCache>
            </c:strRef>
          </c:cat>
          <c:val>
            <c:numRef>
              <c:f>Sheet1!$C$2:$C$4</c:f>
              <c:numCache>
                <c:formatCode>General</c:formatCode>
                <c:ptCount val="3"/>
                <c:pt idx="0">
                  <c:v>49.8</c:v>
                </c:pt>
                <c:pt idx="1">
                  <c:v>24.7</c:v>
                </c:pt>
                <c:pt idx="2">
                  <c:v>24.3</c:v>
                </c:pt>
              </c:numCache>
            </c:numRef>
          </c:val>
        </c:ser>
        <c:dLbls>
          <c:showLegendKey val="0"/>
          <c:showVal val="1"/>
          <c:showCatName val="0"/>
          <c:showSerName val="0"/>
          <c:showPercent val="0"/>
          <c:showBubbleSize val="0"/>
        </c:dLbls>
        <c:gapWidth val="219"/>
        <c:overlap val="-27"/>
        <c:axId val="-1697555168"/>
        <c:axId val="-1697557344"/>
      </c:barChart>
      <c:catAx>
        <c:axId val="-169755516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Calibri" panose="020F0502020204030204" charset="0"/>
                <a:ea typeface="Calibri" panose="020F0502020204030204" charset="0"/>
                <a:cs typeface="+mn-cs"/>
              </a:defRPr>
            </a:pPr>
          </a:p>
        </c:txPr>
        <c:crossAx val="-1697557344"/>
        <c:crosses val="autoZero"/>
        <c:auto val="1"/>
        <c:lblAlgn val="ctr"/>
        <c:lblOffset val="100"/>
        <c:noMultiLvlLbl val="0"/>
      </c:catAx>
      <c:valAx>
        <c:axId val="-1697557344"/>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solidFill>
                <a:latin typeface="FuturaBookC" pitchFamily="2" charset="-52"/>
                <a:ea typeface="FZZhengHeiS-DB-GB" panose="02000000000000000000" pitchFamily="2" charset="0"/>
                <a:cs typeface="+mn-cs"/>
              </a:defRPr>
            </a:pPr>
          </a:p>
        </c:txPr>
        <c:crossAx val="-1697555168"/>
        <c:crosses val="autoZero"/>
        <c:crossBetween val="between"/>
      </c:valAx>
      <c:spPr>
        <a:noFill/>
        <a:ln w="25400">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solidFill>
                <a:latin typeface="Arial" panose="020B0604020202020204" pitchFamily="34" charset="0"/>
                <a:ea typeface="Calibri" panose="020F0502020204030204" charset="0"/>
                <a:cs typeface="+mn-cs"/>
              </a:defRPr>
            </a:pPr>
          </a:p>
        </c:txPr>
      </c:legendEntry>
      <c:legendEntry>
        <c:idx val="1"/>
        <c:txPr>
          <a:bodyPr rot="0" spcFirstLastPara="1" vertOverflow="ellipsis" vert="horz" wrap="square" anchor="ctr" anchorCtr="1"/>
          <a:lstStyle/>
          <a:p>
            <a:pPr>
              <a:defRPr lang="zh-CN" sz="1195" b="0" i="0" u="none" strike="noStrike" kern="1200" baseline="0">
                <a:solidFill>
                  <a:schemeClr val="tx1"/>
                </a:solidFill>
                <a:latin typeface="Arial" panose="020B0604020202020204" pitchFamily="34" charset="0"/>
                <a:ea typeface="Calibri" panose="020F0502020204030204" charset="0"/>
                <a:cs typeface="+mn-cs"/>
              </a:defRPr>
            </a:pPr>
          </a:p>
        </c:txPr>
      </c:legendEntry>
      <c:layout>
        <c:manualLayout>
          <c:xMode val="edge"/>
          <c:yMode val="edge"/>
          <c:x val="0.677898255704046"/>
          <c:y val="0.0292476609715319"/>
          <c:w val="0.253130462492875"/>
          <c:h val="0.132774108350116"/>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solidFill>
              <a:latin typeface="Calibri" panose="020F0502020204030204" charset="0"/>
              <a:ea typeface="Calibri" panose="020F0502020204030204" charset="0"/>
              <a:cs typeface="+mn-cs"/>
            </a:defRPr>
          </a:pPr>
        </a:p>
      </c:txPr>
    </c:legend>
    <c:plotVisOnly val="1"/>
    <c:dispBlanksAs val="gap"/>
    <c:showDLblsOverMax val="0"/>
  </c:chart>
  <c:spPr>
    <a:noFill/>
    <a:ln>
      <a:noFill/>
    </a:ln>
    <a:effectLst/>
  </c:spPr>
  <c:txPr>
    <a:bodyPr/>
    <a:lstStyle/>
    <a:p>
      <a:pPr>
        <a:defRPr lang="zh-CN" baseline="0">
          <a:solidFill>
            <a:schemeClr val="tx1"/>
          </a:solidFill>
          <a:latin typeface="FuturaBookC" pitchFamily="2" charset="-52"/>
          <a:ea typeface="FZZhengHeiS-DB-GB" panose="02000000000000000000" pitchFamily="2" charset="0"/>
        </a:defRPr>
      </a:pPr>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0.68831</cdr:x>
      <cdr:y>0.18663</cdr:y>
    </cdr:from>
    <cdr:to>
      <cdr:x>0.93117</cdr:x>
      <cdr:y>0.25404</cdr:y>
    </cdr:to>
    <cdr:sp>
      <cdr:nvSpPr>
        <cdr:cNvPr id="2" name="Rectangles 1"/>
        <cdr:cNvSpPr/>
      </cdr:nvSpPr>
      <cdr:spPr xmlns:a="http://schemas.openxmlformats.org/drawingml/2006/main">
        <a:xfrm xmlns:a="http://schemas.openxmlformats.org/drawingml/2006/main">
          <a:off x="5224916" y="879227"/>
          <a:ext cx="1843534" cy="317533"/>
        </a:xfrm>
        <a:prstGeom xmlns:a="http://schemas.openxmlformats.org/drawingml/2006/main" prst="rect">
          <a:avLst/>
        </a:prstGeom>
      </cdr:spPr>
      <cdr:txBody xmlns:a="http://schemas.openxmlformats.org/drawingml/2006/main">
        <a:bodyPr vertOverflow="clip" vert="horz" wrap="square" lIns="45720" tIns="45720" rIns="45720" bIns="45720" rtlCol="0" anchor="t" anchorCtr="0">
          <a:normAutofit/>
        </a:bodyPr>
        <a:lstStyle/>
        <a:p>
          <a:pPr algn="r"/>
          <a:r>
            <a:rPr lang="zh-CN" altLang="en-US" sz="1100" dirty="0" smtClean="0">
              <a:solidFill>
                <a:schemeClr val="bg1"/>
              </a:solidFill>
              <a:latin typeface="FZZhengHeiS-DB-GB" panose="02000000000000000000" pitchFamily="2" charset="0"/>
              <a:ea typeface="FZZhengHeiS-DB-GB" panose="02000000000000000000" pitchFamily="2" charset="0"/>
            </a:rPr>
            <a:t>单位：百万</a:t>
          </a:r>
          <a:endParaRPr lang="zh-CN" altLang="en-US" sz="1100" dirty="0">
            <a:solidFill>
              <a:schemeClr val="bg1"/>
            </a:solidFill>
            <a:latin typeface="FZZhengHeiS-DB-GB" panose="02000000000000000000" pitchFamily="2" charset="0"/>
            <a:ea typeface="FZZhengHeiS-DB-GB" panose="02000000000000000000" pitchFamily="2"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 name="Shape 315"/>
        <p:cNvGrpSpPr/>
        <p:nvPr/>
      </p:nvGrpSpPr>
      <p:grpSpPr>
        <a:xfrm>
          <a:off x="0" y="0"/>
          <a:ext cx="0" cy="0"/>
          <a:chOff x="0" y="0"/>
          <a:chExt cx="0" cy="0"/>
        </a:xfrm>
      </p:grpSpPr>
      <p:sp>
        <p:nvSpPr>
          <p:cNvPr id="316" name="Google Shape;316;g771b5f3f19_0_6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71b5f3f19_0_6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8" name="Shape 418"/>
        <p:cNvGrpSpPr/>
        <p:nvPr/>
      </p:nvGrpSpPr>
      <p:grpSpPr>
        <a:xfrm>
          <a:off x="0" y="0"/>
          <a:ext cx="0" cy="0"/>
          <a:chOff x="0" y="0"/>
          <a:chExt cx="0" cy="0"/>
        </a:xfrm>
      </p:grpSpPr>
      <p:sp>
        <p:nvSpPr>
          <p:cNvPr id="419" name="Google Shape;419;g907d9a1b06_1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07d9a1b06_1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1" name="Shape 511"/>
        <p:cNvGrpSpPr/>
        <p:nvPr/>
      </p:nvGrpSpPr>
      <p:grpSpPr>
        <a:xfrm>
          <a:off x="0" y="0"/>
          <a:ext cx="0" cy="0"/>
          <a:chOff x="0" y="0"/>
          <a:chExt cx="0" cy="0"/>
        </a:xfrm>
      </p:grpSpPr>
      <p:sp>
        <p:nvSpPr>
          <p:cNvPr id="512" name="Google Shape;512;g907d9a1b06_1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907d9a1b06_1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71abd52bdf_0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1abd52bdf_0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0" name="Shape 660"/>
        <p:cNvGrpSpPr/>
        <p:nvPr/>
      </p:nvGrpSpPr>
      <p:grpSpPr>
        <a:xfrm>
          <a:off x="0" y="0"/>
          <a:ext cx="0" cy="0"/>
          <a:chOff x="0" y="0"/>
          <a:chExt cx="0" cy="0"/>
        </a:xfrm>
      </p:grpSpPr>
      <p:sp>
        <p:nvSpPr>
          <p:cNvPr id="661" name="Google Shape;661;g903916e606_0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903916e606_0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1" name="Shape 511"/>
        <p:cNvGrpSpPr/>
        <p:nvPr/>
      </p:nvGrpSpPr>
      <p:grpSpPr>
        <a:xfrm>
          <a:off x="0" y="0"/>
          <a:ext cx="0" cy="0"/>
          <a:chOff x="0" y="0"/>
          <a:chExt cx="0" cy="0"/>
        </a:xfrm>
      </p:grpSpPr>
      <p:sp>
        <p:nvSpPr>
          <p:cNvPr id="512" name="Google Shape;512;g907d9a1b06_1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907d9a1b06_1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0" name="Shape 660"/>
        <p:cNvGrpSpPr/>
        <p:nvPr/>
      </p:nvGrpSpPr>
      <p:grpSpPr>
        <a:xfrm>
          <a:off x="0" y="0"/>
          <a:ext cx="0" cy="0"/>
          <a:chOff x="0" y="0"/>
          <a:chExt cx="0" cy="0"/>
        </a:xfrm>
      </p:grpSpPr>
      <p:sp>
        <p:nvSpPr>
          <p:cNvPr id="661" name="Google Shape;661;g903916e606_0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903916e606_0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1" name="Shape 511"/>
        <p:cNvGrpSpPr/>
        <p:nvPr/>
      </p:nvGrpSpPr>
      <p:grpSpPr>
        <a:xfrm>
          <a:off x="0" y="0"/>
          <a:ext cx="0" cy="0"/>
          <a:chOff x="0" y="0"/>
          <a:chExt cx="0" cy="0"/>
        </a:xfrm>
      </p:grpSpPr>
      <p:sp>
        <p:nvSpPr>
          <p:cNvPr id="512" name="Google Shape;512;g907d9a1b06_1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907d9a1b06_1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0" name="Shape 660"/>
        <p:cNvGrpSpPr/>
        <p:nvPr/>
      </p:nvGrpSpPr>
      <p:grpSpPr>
        <a:xfrm>
          <a:off x="0" y="0"/>
          <a:ext cx="0" cy="0"/>
          <a:chOff x="0" y="0"/>
          <a:chExt cx="0" cy="0"/>
        </a:xfrm>
      </p:grpSpPr>
      <p:sp>
        <p:nvSpPr>
          <p:cNvPr id="661" name="Google Shape;661;g903916e606_0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903916e606_0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矩形 6"/>
          <p:cNvSpPr/>
          <p:nvPr userDrawn="1"/>
        </p:nvSpPr>
        <p:spPr>
          <a:xfrm>
            <a:off x="0" y="342900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812709" y="694113"/>
            <a:ext cx="10566583" cy="54697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5"/>
          <p:cNvSpPr>
            <a:spLocks noGrp="1"/>
          </p:cNvSpPr>
          <p:nvPr>
            <p:ph type="pic" sz="quarter" idx="10"/>
          </p:nvPr>
        </p:nvSpPr>
        <p:spPr>
          <a:xfrm>
            <a:off x="5781675" y="1235075"/>
            <a:ext cx="6410325" cy="4387850"/>
          </a:xfrm>
        </p:spPr>
        <p:txBody>
          <a:bodyPr/>
          <a:lstStyle/>
          <a:p>
            <a:endParaRPr lang="zh-CN" altLang="en-US"/>
          </a:p>
        </p:txBody>
      </p:sp>
      <p:sp>
        <p:nvSpPr>
          <p:cNvPr id="18" name="文本占位符 23"/>
          <p:cNvSpPr>
            <a:spLocks noGrp="1"/>
          </p:cNvSpPr>
          <p:nvPr>
            <p:ph type="body" sz="quarter" idx="11" hasCustomPrompt="1"/>
          </p:nvPr>
        </p:nvSpPr>
        <p:spPr>
          <a:xfrm>
            <a:off x="1353035" y="2090260"/>
            <a:ext cx="4144251" cy="1096963"/>
          </a:xfrm>
        </p:spPr>
        <p:txBody>
          <a:bodyPr anchor="ctr">
            <a:noAutofit/>
          </a:bodyPr>
          <a:lstStyle>
            <a:lvl1pPr marL="0" indent="0" algn="l">
              <a:buFontTx/>
              <a:buNone/>
              <a:defRPr sz="6600">
                <a:solidFill>
                  <a:schemeClr val="tx1">
                    <a:lumMod val="85000"/>
                    <a:lumOff val="15000"/>
                  </a:schemeClr>
                </a:solidFill>
              </a:defRPr>
            </a:lvl1pPr>
          </a:lstStyle>
          <a:p>
            <a:pPr lvl="0"/>
            <a:r>
              <a:rPr lang="zh-CN" altLang="en-US" dirty="0"/>
              <a:t>文本样式</a:t>
            </a:r>
            <a:endParaRPr lang="zh-CN" altLang="en-US" dirty="0"/>
          </a:p>
        </p:txBody>
      </p:sp>
      <p:sp>
        <p:nvSpPr>
          <p:cNvPr id="19" name="文本占位符 26"/>
          <p:cNvSpPr>
            <a:spLocks noGrp="1"/>
          </p:cNvSpPr>
          <p:nvPr>
            <p:ph type="body" sz="quarter" idx="12" hasCustomPrompt="1"/>
          </p:nvPr>
        </p:nvSpPr>
        <p:spPr>
          <a:xfrm>
            <a:off x="1353035" y="3089653"/>
            <a:ext cx="4144251" cy="681610"/>
          </a:xfrm>
        </p:spPr>
        <p:txBody>
          <a:bodyPr anchor="ctr">
            <a:noAutofit/>
          </a:bodyPr>
          <a:lstStyle>
            <a:lvl1pPr marL="0" indent="0" algn="l">
              <a:buNone/>
              <a:defRPr sz="2800">
                <a:solidFill>
                  <a:schemeClr val="tx1">
                    <a:lumMod val="85000"/>
                    <a:lumOff val="15000"/>
                  </a:schemeClr>
                </a:solidFill>
              </a:defRPr>
            </a:lvl1pPr>
          </a:lstStyle>
          <a:p>
            <a:pPr lvl="0"/>
            <a:r>
              <a:rPr lang="zh-CN" altLang="en-US" dirty="0"/>
              <a:t>单击此处编辑文本样式</a:t>
            </a:r>
            <a:endParaRPr lang="zh-CN" altLang="en-US" dirty="0"/>
          </a:p>
        </p:txBody>
      </p:sp>
      <p:sp>
        <p:nvSpPr>
          <p:cNvPr id="20" name="文本占位符 21"/>
          <p:cNvSpPr>
            <a:spLocks noGrp="1"/>
          </p:cNvSpPr>
          <p:nvPr>
            <p:ph type="body" sz="quarter" idx="14"/>
          </p:nvPr>
        </p:nvSpPr>
        <p:spPr>
          <a:xfrm>
            <a:off x="1353035" y="3923094"/>
            <a:ext cx="4144251" cy="448861"/>
          </a:xfrm>
        </p:spPr>
        <p:txBody>
          <a:bodyPr>
            <a:noAutofit/>
          </a:bodyPr>
          <a:lstStyle>
            <a:lvl1pPr marL="0" indent="0" algn="l">
              <a:buFontTx/>
              <a:buNone/>
              <a:defRPr sz="1600">
                <a:solidFill>
                  <a:schemeClr val="tx1">
                    <a:lumMod val="85000"/>
                    <a:lumOff val="1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16"/>
          <p:cNvSpPr>
            <a:spLocks noGrp="1"/>
          </p:cNvSpPr>
          <p:nvPr>
            <p:ph type="body" sz="quarter" idx="15"/>
          </p:nvPr>
        </p:nvSpPr>
        <p:spPr>
          <a:xfrm>
            <a:off x="3298031" y="3935165"/>
            <a:ext cx="5595938" cy="749300"/>
          </a:xfrm>
        </p:spPr>
        <p:txBody>
          <a:bodyPr anchor="ctr">
            <a:normAutofit/>
          </a:bodyPr>
          <a:lstStyle>
            <a:lvl1pPr marL="0" indent="0" algn="ctr">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1" name="文本占位符 14"/>
          <p:cNvSpPr>
            <a:spLocks noGrp="1"/>
          </p:cNvSpPr>
          <p:nvPr>
            <p:ph type="body" sz="quarter" idx="14" hasCustomPrompt="1"/>
          </p:nvPr>
        </p:nvSpPr>
        <p:spPr>
          <a:xfrm>
            <a:off x="3308350" y="2403679"/>
            <a:ext cx="5575300" cy="1573498"/>
          </a:xfrm>
        </p:spPr>
        <p:txBody>
          <a:bodyPr anchor="ctr">
            <a:noAutofit/>
          </a:bodyPr>
          <a:lstStyle>
            <a:lvl1pPr marL="0" indent="0" algn="ctr">
              <a:buFontTx/>
              <a:buNone/>
              <a:defRPr sz="4800">
                <a:solidFill>
                  <a:schemeClr val="bg1"/>
                </a:solidFill>
              </a:defRPr>
            </a:lvl1pPr>
          </a:lstStyle>
          <a:p>
            <a:pPr lvl="0"/>
            <a:r>
              <a:rPr lang="zh-CN" altLang="en-US" dirty="0"/>
              <a:t>单击编辑文本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a:xfrm>
            <a:off x="2714625" y="0"/>
            <a:ext cx="69246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subTitle" idx="1"/>
          </p:nvPr>
        </p:nvSpPr>
        <p:spPr>
          <a:xfrm>
            <a:off x="960000" y="2718167"/>
            <a:ext cx="3809600" cy="2152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800"/>
              <a:buNone/>
              <a:defRPr sz="2400"/>
            </a:lvl2pPr>
            <a:lvl3pPr lvl="2" rtl="0">
              <a:lnSpc>
                <a:spcPct val="100000"/>
              </a:lnSpc>
              <a:spcBef>
                <a:spcPts val="0"/>
              </a:spcBef>
              <a:spcAft>
                <a:spcPts val="0"/>
              </a:spcAft>
              <a:buSzPts val="1800"/>
              <a:buNone/>
              <a:defRPr sz="2400"/>
            </a:lvl3pPr>
            <a:lvl4pPr lvl="3" rtl="0">
              <a:lnSpc>
                <a:spcPct val="100000"/>
              </a:lnSpc>
              <a:spcBef>
                <a:spcPts val="0"/>
              </a:spcBef>
              <a:spcAft>
                <a:spcPts val="0"/>
              </a:spcAft>
              <a:buSzPts val="1800"/>
              <a:buNone/>
              <a:defRPr sz="2400"/>
            </a:lvl4pPr>
            <a:lvl5pPr lvl="4" rtl="0">
              <a:lnSpc>
                <a:spcPct val="100000"/>
              </a:lnSpc>
              <a:spcBef>
                <a:spcPts val="0"/>
              </a:spcBef>
              <a:spcAft>
                <a:spcPts val="0"/>
              </a:spcAft>
              <a:buSzPts val="1800"/>
              <a:buNone/>
              <a:defRPr sz="2400"/>
            </a:lvl5pPr>
            <a:lvl6pPr lvl="5" rtl="0">
              <a:lnSpc>
                <a:spcPct val="100000"/>
              </a:lnSpc>
              <a:spcBef>
                <a:spcPts val="0"/>
              </a:spcBef>
              <a:spcAft>
                <a:spcPts val="0"/>
              </a:spcAft>
              <a:buSzPts val="1800"/>
              <a:buNone/>
              <a:defRPr sz="2400"/>
            </a:lvl6pPr>
            <a:lvl7pPr lvl="6" rtl="0">
              <a:lnSpc>
                <a:spcPct val="100000"/>
              </a:lnSpc>
              <a:spcBef>
                <a:spcPts val="0"/>
              </a:spcBef>
              <a:spcAft>
                <a:spcPts val="0"/>
              </a:spcAft>
              <a:buSzPts val="1800"/>
              <a:buNone/>
              <a:defRPr sz="2400"/>
            </a:lvl7pPr>
            <a:lvl8pPr lvl="7" rtl="0">
              <a:lnSpc>
                <a:spcPct val="100000"/>
              </a:lnSpc>
              <a:spcBef>
                <a:spcPts val="0"/>
              </a:spcBef>
              <a:spcAft>
                <a:spcPts val="0"/>
              </a:spcAft>
              <a:buSzPts val="1800"/>
              <a:buNone/>
              <a:defRPr sz="2400"/>
            </a:lvl8pPr>
            <a:lvl9pPr lvl="8" rtl="0">
              <a:lnSpc>
                <a:spcPct val="100000"/>
              </a:lnSpc>
              <a:spcBef>
                <a:spcPts val="0"/>
              </a:spcBef>
              <a:spcAft>
                <a:spcPts val="0"/>
              </a:spcAft>
              <a:buSzPts val="1800"/>
              <a:buNone/>
              <a:defRPr sz="2400"/>
            </a:lvl9pPr>
          </a:lstStyle>
          <a:p/>
        </p:txBody>
      </p:sp>
      <p:sp>
        <p:nvSpPr>
          <p:cNvPr id="38" name="Google Shape;38;p7"/>
          <p:cNvSpPr txBox="1"/>
          <p:nvPr>
            <p:ph type="title"/>
          </p:nvPr>
        </p:nvSpPr>
        <p:spPr>
          <a:xfrm>
            <a:off x="950967" y="719333"/>
            <a:ext cx="5145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p:txBody>
      </p:sp>
      <p:grpSp>
        <p:nvGrpSpPr>
          <p:cNvPr id="39" name="Google Shape;39;p7"/>
          <p:cNvGrpSpPr/>
          <p:nvPr/>
        </p:nvGrpSpPr>
        <p:grpSpPr>
          <a:xfrm>
            <a:off x="1074100" y="5858761"/>
            <a:ext cx="1597391" cy="280441"/>
            <a:chOff x="1026623" y="2953314"/>
            <a:chExt cx="5688711" cy="1008300"/>
          </a:xfrm>
        </p:grpSpPr>
        <p:sp>
          <p:nvSpPr>
            <p:cNvPr id="40" name="Google Shape;40;p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4">
    <p:spTree>
      <p:nvGrpSpPr>
        <p:cNvPr id="162" name="Shape 162"/>
        <p:cNvGrpSpPr/>
        <p:nvPr/>
      </p:nvGrpSpPr>
      <p:grpSpPr>
        <a:xfrm>
          <a:off x="0" y="0"/>
          <a:ext cx="0" cy="0"/>
          <a:chOff x="0" y="0"/>
          <a:chExt cx="0" cy="0"/>
        </a:xfrm>
      </p:grpSpPr>
      <p:sp>
        <p:nvSpPr>
          <p:cNvPr id="163" name="Google Shape;163;p18"/>
          <p:cNvSpPr txBox="1"/>
          <p:nvPr>
            <p:ph type="title"/>
          </p:nvPr>
        </p:nvSpPr>
        <p:spPr>
          <a:xfrm>
            <a:off x="960000" y="2364167"/>
            <a:ext cx="4767600" cy="23552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6665"/>
            </a:lvl1pPr>
            <a:lvl2pPr lvl="1" algn="r" rtl="0">
              <a:lnSpc>
                <a:spcPct val="80000"/>
              </a:lnSpc>
              <a:spcBef>
                <a:spcPts val="0"/>
              </a:spcBef>
              <a:spcAft>
                <a:spcPts val="0"/>
              </a:spcAft>
              <a:buSzPts val="5000"/>
              <a:buNone/>
              <a:defRPr sz="6665"/>
            </a:lvl2pPr>
            <a:lvl3pPr lvl="2" algn="r" rtl="0">
              <a:lnSpc>
                <a:spcPct val="80000"/>
              </a:lnSpc>
              <a:spcBef>
                <a:spcPts val="0"/>
              </a:spcBef>
              <a:spcAft>
                <a:spcPts val="0"/>
              </a:spcAft>
              <a:buSzPts val="5000"/>
              <a:buNone/>
              <a:defRPr sz="6665"/>
            </a:lvl3pPr>
            <a:lvl4pPr lvl="3" algn="r" rtl="0">
              <a:lnSpc>
                <a:spcPct val="80000"/>
              </a:lnSpc>
              <a:spcBef>
                <a:spcPts val="0"/>
              </a:spcBef>
              <a:spcAft>
                <a:spcPts val="0"/>
              </a:spcAft>
              <a:buSzPts val="5000"/>
              <a:buNone/>
              <a:defRPr sz="6665"/>
            </a:lvl4pPr>
            <a:lvl5pPr lvl="4" algn="r" rtl="0">
              <a:lnSpc>
                <a:spcPct val="80000"/>
              </a:lnSpc>
              <a:spcBef>
                <a:spcPts val="0"/>
              </a:spcBef>
              <a:spcAft>
                <a:spcPts val="0"/>
              </a:spcAft>
              <a:buSzPts val="5000"/>
              <a:buNone/>
              <a:defRPr sz="6665"/>
            </a:lvl5pPr>
            <a:lvl6pPr lvl="5" algn="r" rtl="0">
              <a:lnSpc>
                <a:spcPct val="80000"/>
              </a:lnSpc>
              <a:spcBef>
                <a:spcPts val="0"/>
              </a:spcBef>
              <a:spcAft>
                <a:spcPts val="0"/>
              </a:spcAft>
              <a:buSzPts val="5000"/>
              <a:buNone/>
              <a:defRPr sz="6665"/>
            </a:lvl6pPr>
            <a:lvl7pPr lvl="6" algn="r" rtl="0">
              <a:lnSpc>
                <a:spcPct val="80000"/>
              </a:lnSpc>
              <a:spcBef>
                <a:spcPts val="0"/>
              </a:spcBef>
              <a:spcAft>
                <a:spcPts val="0"/>
              </a:spcAft>
              <a:buSzPts val="5000"/>
              <a:buNone/>
              <a:defRPr sz="6665"/>
            </a:lvl7pPr>
            <a:lvl8pPr lvl="7" algn="r" rtl="0">
              <a:lnSpc>
                <a:spcPct val="80000"/>
              </a:lnSpc>
              <a:spcBef>
                <a:spcPts val="0"/>
              </a:spcBef>
              <a:spcAft>
                <a:spcPts val="0"/>
              </a:spcAft>
              <a:buSzPts val="5000"/>
              <a:buNone/>
              <a:defRPr sz="6665"/>
            </a:lvl8pPr>
            <a:lvl9pPr lvl="8" algn="r" rtl="0">
              <a:lnSpc>
                <a:spcPct val="80000"/>
              </a:lnSpc>
              <a:spcBef>
                <a:spcPts val="0"/>
              </a:spcBef>
              <a:spcAft>
                <a:spcPts val="0"/>
              </a:spcAft>
              <a:buSzPts val="5000"/>
              <a:buNone/>
              <a:defRPr sz="6665"/>
            </a:lvl9pPr>
          </a:lstStyle>
          <a:p/>
        </p:txBody>
      </p:sp>
      <p:sp>
        <p:nvSpPr>
          <p:cNvPr id="164" name="Google Shape;164;p18"/>
          <p:cNvSpPr txBox="1"/>
          <p:nvPr>
            <p:ph type="title" idx="2" hasCustomPrompt="1"/>
          </p:nvPr>
        </p:nvSpPr>
        <p:spPr>
          <a:xfrm>
            <a:off x="5128300" y="545100"/>
            <a:ext cx="1460000" cy="126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665"/>
            </a:lvl1pPr>
            <a:lvl2pPr lvl="1" algn="ctr" rtl="0">
              <a:spcBef>
                <a:spcPts val="0"/>
              </a:spcBef>
              <a:spcAft>
                <a:spcPts val="0"/>
              </a:spcAft>
              <a:buSzPts val="5000"/>
              <a:buNone/>
              <a:defRPr sz="6665" b="0"/>
            </a:lvl2pPr>
            <a:lvl3pPr lvl="2" algn="ctr" rtl="0">
              <a:spcBef>
                <a:spcPts val="0"/>
              </a:spcBef>
              <a:spcAft>
                <a:spcPts val="0"/>
              </a:spcAft>
              <a:buSzPts val="5000"/>
              <a:buNone/>
              <a:defRPr sz="6665" b="0"/>
            </a:lvl3pPr>
            <a:lvl4pPr lvl="3" algn="ctr" rtl="0">
              <a:spcBef>
                <a:spcPts val="0"/>
              </a:spcBef>
              <a:spcAft>
                <a:spcPts val="0"/>
              </a:spcAft>
              <a:buSzPts val="5000"/>
              <a:buNone/>
              <a:defRPr sz="6665" b="0"/>
            </a:lvl4pPr>
            <a:lvl5pPr lvl="4" algn="ctr" rtl="0">
              <a:spcBef>
                <a:spcPts val="0"/>
              </a:spcBef>
              <a:spcAft>
                <a:spcPts val="0"/>
              </a:spcAft>
              <a:buSzPts val="5000"/>
              <a:buNone/>
              <a:defRPr sz="6665" b="0"/>
            </a:lvl5pPr>
            <a:lvl6pPr lvl="5" algn="ctr" rtl="0">
              <a:spcBef>
                <a:spcPts val="0"/>
              </a:spcBef>
              <a:spcAft>
                <a:spcPts val="0"/>
              </a:spcAft>
              <a:buSzPts val="5000"/>
              <a:buNone/>
              <a:defRPr sz="6665" b="0"/>
            </a:lvl6pPr>
            <a:lvl7pPr lvl="6" algn="ctr" rtl="0">
              <a:spcBef>
                <a:spcPts val="0"/>
              </a:spcBef>
              <a:spcAft>
                <a:spcPts val="0"/>
              </a:spcAft>
              <a:buSzPts val="5000"/>
              <a:buNone/>
              <a:defRPr sz="6665" b="0"/>
            </a:lvl7pPr>
            <a:lvl8pPr lvl="7" algn="ctr" rtl="0">
              <a:spcBef>
                <a:spcPts val="0"/>
              </a:spcBef>
              <a:spcAft>
                <a:spcPts val="0"/>
              </a:spcAft>
              <a:buSzPts val="5000"/>
              <a:buNone/>
              <a:defRPr sz="6665" b="0"/>
            </a:lvl8pPr>
            <a:lvl9pPr lvl="8" algn="ctr" rtl="0">
              <a:spcBef>
                <a:spcPts val="0"/>
              </a:spcBef>
              <a:spcAft>
                <a:spcPts val="0"/>
              </a:spcAft>
              <a:buSzPts val="5000"/>
              <a:buNone/>
              <a:defRPr sz="6665" b="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column text">
  <p:cSld name="CUSTOM_1">
    <p:bg>
      <p:bgPr>
        <a:solidFill>
          <a:schemeClr val="dk2"/>
        </a:solidFill>
        <a:effectLst/>
      </p:bgPr>
    </p:bg>
    <p:spTree>
      <p:nvGrpSpPr>
        <p:cNvPr id="104" name="Shape 104"/>
        <p:cNvGrpSpPr/>
        <p:nvPr/>
      </p:nvGrpSpPr>
      <p:grpSpPr>
        <a:xfrm>
          <a:off x="0" y="0"/>
          <a:ext cx="0" cy="0"/>
          <a:chOff x="0" y="0"/>
          <a:chExt cx="0" cy="0"/>
        </a:xfrm>
      </p:grpSpPr>
      <p:sp>
        <p:nvSpPr>
          <p:cNvPr id="105" name="Google Shape;105;p14"/>
          <p:cNvSpPr txBox="1"/>
          <p:nvPr>
            <p:ph type="subTitle" idx="1"/>
          </p:nvPr>
        </p:nvSpPr>
        <p:spPr>
          <a:xfrm>
            <a:off x="7218400" y="2178048"/>
            <a:ext cx="3444800" cy="14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p:txBody>
      </p:sp>
      <p:sp>
        <p:nvSpPr>
          <p:cNvPr id="106" name="Google Shape;106;p14"/>
          <p:cNvSpPr txBox="1"/>
          <p:nvPr>
            <p:ph type="title"/>
          </p:nvPr>
        </p:nvSpPr>
        <p:spPr>
          <a:xfrm>
            <a:off x="7218400" y="1553367"/>
            <a:ext cx="34448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935"/>
            </a:lvl1pPr>
            <a:lvl2pPr lvl="1" rtl="0">
              <a:lnSpc>
                <a:spcPct val="100000"/>
              </a:lnSpc>
              <a:spcBef>
                <a:spcPts val="0"/>
              </a:spcBef>
              <a:spcAft>
                <a:spcPts val="0"/>
              </a:spcAft>
              <a:buSzPts val="2200"/>
              <a:buNone/>
              <a:defRPr sz="2935" b="0"/>
            </a:lvl2pPr>
            <a:lvl3pPr lvl="2" rtl="0">
              <a:lnSpc>
                <a:spcPct val="100000"/>
              </a:lnSpc>
              <a:spcBef>
                <a:spcPts val="0"/>
              </a:spcBef>
              <a:spcAft>
                <a:spcPts val="0"/>
              </a:spcAft>
              <a:buSzPts val="2200"/>
              <a:buNone/>
              <a:defRPr sz="2935" b="0"/>
            </a:lvl3pPr>
            <a:lvl4pPr lvl="3" rtl="0">
              <a:lnSpc>
                <a:spcPct val="100000"/>
              </a:lnSpc>
              <a:spcBef>
                <a:spcPts val="0"/>
              </a:spcBef>
              <a:spcAft>
                <a:spcPts val="0"/>
              </a:spcAft>
              <a:buSzPts val="2200"/>
              <a:buNone/>
              <a:defRPr sz="2935" b="0"/>
            </a:lvl4pPr>
            <a:lvl5pPr lvl="4" rtl="0">
              <a:lnSpc>
                <a:spcPct val="100000"/>
              </a:lnSpc>
              <a:spcBef>
                <a:spcPts val="0"/>
              </a:spcBef>
              <a:spcAft>
                <a:spcPts val="0"/>
              </a:spcAft>
              <a:buSzPts val="2200"/>
              <a:buNone/>
              <a:defRPr sz="2935" b="0"/>
            </a:lvl5pPr>
            <a:lvl6pPr lvl="5" rtl="0">
              <a:lnSpc>
                <a:spcPct val="100000"/>
              </a:lnSpc>
              <a:spcBef>
                <a:spcPts val="0"/>
              </a:spcBef>
              <a:spcAft>
                <a:spcPts val="0"/>
              </a:spcAft>
              <a:buSzPts val="2200"/>
              <a:buNone/>
              <a:defRPr sz="2935" b="0"/>
            </a:lvl6pPr>
            <a:lvl7pPr lvl="6" rtl="0">
              <a:lnSpc>
                <a:spcPct val="100000"/>
              </a:lnSpc>
              <a:spcBef>
                <a:spcPts val="0"/>
              </a:spcBef>
              <a:spcAft>
                <a:spcPts val="0"/>
              </a:spcAft>
              <a:buSzPts val="2200"/>
              <a:buNone/>
              <a:defRPr sz="2935" b="0"/>
            </a:lvl7pPr>
            <a:lvl8pPr lvl="7" rtl="0">
              <a:lnSpc>
                <a:spcPct val="100000"/>
              </a:lnSpc>
              <a:spcBef>
                <a:spcPts val="0"/>
              </a:spcBef>
              <a:spcAft>
                <a:spcPts val="0"/>
              </a:spcAft>
              <a:buSzPts val="2200"/>
              <a:buNone/>
              <a:defRPr sz="2935" b="0"/>
            </a:lvl8pPr>
            <a:lvl9pPr lvl="8" rtl="0">
              <a:lnSpc>
                <a:spcPct val="100000"/>
              </a:lnSpc>
              <a:spcBef>
                <a:spcPts val="0"/>
              </a:spcBef>
              <a:spcAft>
                <a:spcPts val="0"/>
              </a:spcAft>
              <a:buSzPts val="2200"/>
              <a:buNone/>
              <a:defRPr sz="2935" b="0"/>
            </a:lvl9pPr>
          </a:lstStyle>
          <a:p/>
        </p:txBody>
      </p:sp>
      <p:sp>
        <p:nvSpPr>
          <p:cNvPr id="107" name="Google Shape;107;p14"/>
          <p:cNvSpPr txBox="1"/>
          <p:nvPr>
            <p:ph type="title" idx="2"/>
          </p:nvPr>
        </p:nvSpPr>
        <p:spPr>
          <a:xfrm>
            <a:off x="7217800" y="4469520"/>
            <a:ext cx="34460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935"/>
            </a:lvl1pPr>
            <a:lvl2pPr lvl="1" rtl="0">
              <a:lnSpc>
                <a:spcPct val="100000"/>
              </a:lnSpc>
              <a:spcBef>
                <a:spcPts val="0"/>
              </a:spcBef>
              <a:spcAft>
                <a:spcPts val="0"/>
              </a:spcAft>
              <a:buSzPts val="2200"/>
              <a:buNone/>
              <a:defRPr sz="2935" b="0"/>
            </a:lvl2pPr>
            <a:lvl3pPr lvl="2" rtl="0">
              <a:lnSpc>
                <a:spcPct val="100000"/>
              </a:lnSpc>
              <a:spcBef>
                <a:spcPts val="0"/>
              </a:spcBef>
              <a:spcAft>
                <a:spcPts val="0"/>
              </a:spcAft>
              <a:buSzPts val="2200"/>
              <a:buNone/>
              <a:defRPr sz="2935" b="0"/>
            </a:lvl3pPr>
            <a:lvl4pPr lvl="3" rtl="0">
              <a:lnSpc>
                <a:spcPct val="100000"/>
              </a:lnSpc>
              <a:spcBef>
                <a:spcPts val="0"/>
              </a:spcBef>
              <a:spcAft>
                <a:spcPts val="0"/>
              </a:spcAft>
              <a:buSzPts val="2200"/>
              <a:buNone/>
              <a:defRPr sz="2935" b="0"/>
            </a:lvl4pPr>
            <a:lvl5pPr lvl="4" rtl="0">
              <a:lnSpc>
                <a:spcPct val="100000"/>
              </a:lnSpc>
              <a:spcBef>
                <a:spcPts val="0"/>
              </a:spcBef>
              <a:spcAft>
                <a:spcPts val="0"/>
              </a:spcAft>
              <a:buSzPts val="2200"/>
              <a:buNone/>
              <a:defRPr sz="2935" b="0"/>
            </a:lvl5pPr>
            <a:lvl6pPr lvl="5" rtl="0">
              <a:lnSpc>
                <a:spcPct val="100000"/>
              </a:lnSpc>
              <a:spcBef>
                <a:spcPts val="0"/>
              </a:spcBef>
              <a:spcAft>
                <a:spcPts val="0"/>
              </a:spcAft>
              <a:buSzPts val="2200"/>
              <a:buNone/>
              <a:defRPr sz="2935" b="0"/>
            </a:lvl6pPr>
            <a:lvl7pPr lvl="6" rtl="0">
              <a:lnSpc>
                <a:spcPct val="100000"/>
              </a:lnSpc>
              <a:spcBef>
                <a:spcPts val="0"/>
              </a:spcBef>
              <a:spcAft>
                <a:spcPts val="0"/>
              </a:spcAft>
              <a:buSzPts val="2200"/>
              <a:buNone/>
              <a:defRPr sz="2935" b="0"/>
            </a:lvl7pPr>
            <a:lvl8pPr lvl="7" rtl="0">
              <a:lnSpc>
                <a:spcPct val="100000"/>
              </a:lnSpc>
              <a:spcBef>
                <a:spcPts val="0"/>
              </a:spcBef>
              <a:spcAft>
                <a:spcPts val="0"/>
              </a:spcAft>
              <a:buSzPts val="2200"/>
              <a:buNone/>
              <a:defRPr sz="2935" b="0"/>
            </a:lvl8pPr>
            <a:lvl9pPr lvl="8" rtl="0">
              <a:lnSpc>
                <a:spcPct val="100000"/>
              </a:lnSpc>
              <a:spcBef>
                <a:spcPts val="0"/>
              </a:spcBef>
              <a:spcAft>
                <a:spcPts val="0"/>
              </a:spcAft>
              <a:buSzPts val="2200"/>
              <a:buNone/>
              <a:defRPr sz="2935" b="0"/>
            </a:lvl9pPr>
          </a:lstStyle>
          <a:p/>
        </p:txBody>
      </p:sp>
      <p:sp>
        <p:nvSpPr>
          <p:cNvPr id="108" name="Google Shape;108;p14"/>
          <p:cNvSpPr txBox="1"/>
          <p:nvPr>
            <p:ph type="subTitle" idx="3"/>
          </p:nvPr>
        </p:nvSpPr>
        <p:spPr>
          <a:xfrm>
            <a:off x="7217800" y="5094200"/>
            <a:ext cx="3446000" cy="14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8" name="Shape 68"/>
        <p:cNvGrpSpPr/>
        <p:nvPr/>
      </p:nvGrpSpPr>
      <p:grpSpPr>
        <a:xfrm>
          <a:off x="0" y="0"/>
          <a:ext cx="0" cy="0"/>
          <a:chOff x="0" y="0"/>
          <a:chExt cx="0" cy="0"/>
        </a:xfrm>
      </p:grpSpPr>
      <p:sp>
        <p:nvSpPr>
          <p:cNvPr id="69" name="Google Shape;69;p11"/>
          <p:cNvSpPr/>
          <p:nvPr/>
        </p:nvSpPr>
        <p:spPr>
          <a:xfrm>
            <a:off x="-175533" y="1327167"/>
            <a:ext cx="12537500" cy="4816200"/>
          </a:xfrm>
          <a:custGeom>
            <a:avLst/>
            <a:gdLst/>
            <a:ahLst/>
            <a:cxnLst/>
            <a:rect l="l" t="t" r="r" b="b"/>
            <a:pathLst>
              <a:path w="376125" h="144486" extrusionOk="0">
                <a:moveTo>
                  <a:pt x="207" y="21909"/>
                </a:moveTo>
                <a:lnTo>
                  <a:pt x="0" y="144486"/>
                </a:lnTo>
                <a:lnTo>
                  <a:pt x="376125" y="121918"/>
                </a:lnTo>
                <a:lnTo>
                  <a:pt x="376085" y="9585"/>
                </a:lnTo>
                <a:lnTo>
                  <a:pt x="185750" y="0"/>
                </a:lnTo>
                <a:close/>
              </a:path>
            </a:pathLst>
          </a:custGeom>
          <a:solidFill>
            <a:schemeClr val="lt2"/>
          </a:solidFill>
          <a:ln>
            <a:noFill/>
          </a:ln>
        </p:spPr>
      </p:sp>
      <p:sp>
        <p:nvSpPr>
          <p:cNvPr id="70" name="Google Shape;70;p11"/>
          <p:cNvSpPr/>
          <p:nvPr/>
        </p:nvSpPr>
        <p:spPr>
          <a:xfrm>
            <a:off x="-171167" y="1669455"/>
            <a:ext cx="2383467" cy="276667"/>
          </a:xfrm>
          <a:custGeom>
            <a:avLst/>
            <a:gdLst/>
            <a:ahLst/>
            <a:cxnLst/>
            <a:rect l="l" t="t" r="r" b="b"/>
            <a:pathLst>
              <a:path w="71504" h="8300" extrusionOk="0">
                <a:moveTo>
                  <a:pt x="0" y="0"/>
                </a:moveTo>
                <a:lnTo>
                  <a:pt x="76" y="8300"/>
                </a:lnTo>
                <a:lnTo>
                  <a:pt x="71504" y="856"/>
                </a:lnTo>
                <a:close/>
              </a:path>
            </a:pathLst>
          </a:custGeom>
          <a:solidFill>
            <a:schemeClr val="accent3"/>
          </a:solidFill>
          <a:ln>
            <a:noFill/>
          </a:ln>
        </p:spPr>
      </p:sp>
      <p:sp>
        <p:nvSpPr>
          <p:cNvPr id="71" name="Google Shape;71;p11"/>
          <p:cNvSpPr/>
          <p:nvPr/>
        </p:nvSpPr>
        <p:spPr>
          <a:xfrm>
            <a:off x="9939100" y="5482200"/>
            <a:ext cx="2422867" cy="276667"/>
          </a:xfrm>
          <a:custGeom>
            <a:avLst/>
            <a:gdLst/>
            <a:ahLst/>
            <a:cxnLst/>
            <a:rect l="l" t="t" r="r" b="b"/>
            <a:pathLst>
              <a:path w="72686" h="8300" extrusionOk="0">
                <a:moveTo>
                  <a:pt x="72686" y="8300"/>
                </a:moveTo>
                <a:lnTo>
                  <a:pt x="72610" y="0"/>
                </a:lnTo>
                <a:lnTo>
                  <a:pt x="0" y="4414"/>
                </a:lnTo>
                <a:close/>
              </a:path>
            </a:pathLst>
          </a:custGeom>
          <a:solidFill>
            <a:schemeClr val="accent2"/>
          </a:solidFill>
          <a:ln>
            <a:noFill/>
          </a:ln>
        </p:spPr>
      </p:sp>
      <p:sp>
        <p:nvSpPr>
          <p:cNvPr id="72" name="Google Shape;72;p11"/>
          <p:cNvSpPr txBox="1"/>
          <p:nvPr>
            <p:ph type="title" hasCustomPrompt="1"/>
          </p:nvPr>
        </p:nvSpPr>
        <p:spPr>
          <a:xfrm>
            <a:off x="2692217" y="2391709"/>
            <a:ext cx="6802000" cy="14420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t>xx%</a:t>
            </a:r>
          </a:p>
        </p:txBody>
      </p:sp>
      <p:sp>
        <p:nvSpPr>
          <p:cNvPr id="73" name="Google Shape;73;p11"/>
          <p:cNvSpPr txBox="1"/>
          <p:nvPr>
            <p:ph type="subTitle" idx="1"/>
          </p:nvPr>
        </p:nvSpPr>
        <p:spPr>
          <a:xfrm>
            <a:off x="3991400" y="3996200"/>
            <a:ext cx="4209200" cy="9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950968" y="719333"/>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b="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p:txBody>
      </p:sp>
      <p:sp>
        <p:nvSpPr>
          <p:cNvPr id="16" name="Google Shape;16;p4"/>
          <p:cNvSpPr txBox="1"/>
          <p:nvPr>
            <p:ph type="body" idx="1"/>
          </p:nvPr>
        </p:nvSpPr>
        <p:spPr>
          <a:xfrm>
            <a:off x="960000" y="1720533"/>
            <a:ext cx="10290000" cy="4641600"/>
          </a:xfrm>
          <a:prstGeom prst="rect">
            <a:avLst/>
          </a:prstGeom>
        </p:spPr>
        <p:txBody>
          <a:bodyPr spcFirstLastPara="1" wrap="square" lIns="91425" tIns="91425" rIns="91425" bIns="91425" anchor="t" anchorCtr="0">
            <a:noAutofit/>
          </a:bodyPr>
          <a:lstStyle>
            <a:lvl1pPr marL="609600" lvl="0" indent="-406400">
              <a:lnSpc>
                <a:spcPct val="100000"/>
              </a:lnSpc>
              <a:spcBef>
                <a:spcPts val="0"/>
              </a:spcBef>
              <a:spcAft>
                <a:spcPts val="0"/>
              </a:spcAft>
              <a:buSzPts val="1200"/>
              <a:buAutoNum type="arabicPeriod"/>
              <a:defRPr sz="1600"/>
            </a:lvl1pPr>
            <a:lvl2pPr marL="1219200" lvl="1" indent="-406400">
              <a:lnSpc>
                <a:spcPct val="100000"/>
              </a:lnSpc>
              <a:spcBef>
                <a:spcPts val="0"/>
              </a:spcBef>
              <a:spcAft>
                <a:spcPts val="0"/>
              </a:spcAft>
              <a:buSzPts val="1200"/>
              <a:buAutoNum type="alphaLcPeriod"/>
              <a:defRPr sz="1600"/>
            </a:lvl2pPr>
            <a:lvl3pPr marL="1828800" lvl="2" indent="-406400">
              <a:lnSpc>
                <a:spcPct val="100000"/>
              </a:lnSpc>
              <a:spcBef>
                <a:spcPts val="0"/>
              </a:spcBef>
              <a:spcAft>
                <a:spcPts val="0"/>
              </a:spcAft>
              <a:buSzPts val="1200"/>
              <a:buAutoNum type="romanLcPeriod"/>
              <a:defRPr sz="1600"/>
            </a:lvl3pPr>
            <a:lvl4pPr marL="2438400" lvl="3" indent="-406400">
              <a:lnSpc>
                <a:spcPct val="100000"/>
              </a:lnSpc>
              <a:spcBef>
                <a:spcPts val="0"/>
              </a:spcBef>
              <a:spcAft>
                <a:spcPts val="0"/>
              </a:spcAft>
              <a:buSzPts val="1200"/>
              <a:buAutoNum type="arabicPeriod"/>
              <a:defRPr sz="1600"/>
            </a:lvl4pPr>
            <a:lvl5pPr marL="3048000" lvl="4" indent="-406400">
              <a:lnSpc>
                <a:spcPct val="100000"/>
              </a:lnSpc>
              <a:spcBef>
                <a:spcPts val="0"/>
              </a:spcBef>
              <a:spcAft>
                <a:spcPts val="0"/>
              </a:spcAft>
              <a:buSzPts val="1200"/>
              <a:buAutoNum type="alphaLcPeriod"/>
              <a:defRPr sz="1600"/>
            </a:lvl5pPr>
            <a:lvl6pPr marL="3657600" lvl="5" indent="-406400">
              <a:lnSpc>
                <a:spcPct val="100000"/>
              </a:lnSpc>
              <a:spcBef>
                <a:spcPts val="0"/>
              </a:spcBef>
              <a:spcAft>
                <a:spcPts val="0"/>
              </a:spcAft>
              <a:buSzPts val="1200"/>
              <a:buAutoNum type="romanLcPeriod"/>
              <a:defRPr sz="1600"/>
            </a:lvl6pPr>
            <a:lvl7pPr marL="4267200" lvl="6" indent="-406400">
              <a:lnSpc>
                <a:spcPct val="100000"/>
              </a:lnSpc>
              <a:spcBef>
                <a:spcPts val="0"/>
              </a:spcBef>
              <a:spcAft>
                <a:spcPts val="0"/>
              </a:spcAft>
              <a:buSzPts val="1200"/>
              <a:buAutoNum type="arabicPeriod"/>
              <a:defRPr sz="1600"/>
            </a:lvl7pPr>
            <a:lvl8pPr marL="4876800" lvl="7" indent="-406400">
              <a:lnSpc>
                <a:spcPct val="100000"/>
              </a:lnSpc>
              <a:spcBef>
                <a:spcPts val="0"/>
              </a:spcBef>
              <a:spcAft>
                <a:spcPts val="0"/>
              </a:spcAft>
              <a:buSzPts val="1200"/>
              <a:buAutoNum type="alphaLcPeriod"/>
              <a:defRPr sz="1600"/>
            </a:lvl8pPr>
            <a:lvl9pPr marL="5486400" lvl="8" indent="-406400">
              <a:lnSpc>
                <a:spcPct val="100000"/>
              </a:lnSpc>
              <a:spcBef>
                <a:spcPts val="0"/>
              </a:spcBef>
              <a:spcAft>
                <a:spcPts val="0"/>
              </a:spcAft>
              <a:buSzPts val="1200"/>
              <a:buAutoNum type="romanLcPeriod"/>
              <a:defRPr sz="1600"/>
            </a:lvl9pPr>
          </a:lstStyle>
          <a:p/>
        </p:txBody>
      </p:sp>
      <p:grpSp>
        <p:nvGrpSpPr>
          <p:cNvPr id="17" name="Google Shape;17;p4"/>
          <p:cNvGrpSpPr/>
          <p:nvPr/>
        </p:nvGrpSpPr>
        <p:grpSpPr>
          <a:xfrm>
            <a:off x="9640849" y="1041595"/>
            <a:ext cx="1597391" cy="280441"/>
            <a:chOff x="1026623" y="2953314"/>
            <a:chExt cx="5688711" cy="1008300"/>
          </a:xfrm>
        </p:grpSpPr>
        <p:sp>
          <p:nvSpPr>
            <p:cNvPr id="18" name="Google Shape;18;p4"/>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4"/>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950968" y="719333"/>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p:txBody>
      </p:sp>
      <p:grpSp>
        <p:nvGrpSpPr>
          <p:cNvPr id="30" name="Google Shape;30;p6"/>
          <p:cNvGrpSpPr/>
          <p:nvPr/>
        </p:nvGrpSpPr>
        <p:grpSpPr>
          <a:xfrm>
            <a:off x="9640849" y="1041595"/>
            <a:ext cx="1597391" cy="280441"/>
            <a:chOff x="1026623" y="2953314"/>
            <a:chExt cx="5688711" cy="1008300"/>
          </a:xfrm>
        </p:grpSpPr>
        <p:sp>
          <p:nvSpPr>
            <p:cNvPr id="31" name="Google Shape;31;p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矩形 8"/>
          <p:cNvSpPr/>
          <p:nvPr userDrawn="1"/>
        </p:nvSpPr>
        <p:spPr>
          <a:xfrm>
            <a:off x="0" y="342900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12709" y="694113"/>
            <a:ext cx="10566583" cy="546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空心弧 6"/>
          <p:cNvSpPr/>
          <p:nvPr userDrawn="1"/>
        </p:nvSpPr>
        <p:spPr>
          <a:xfrm rot="5400000">
            <a:off x="-384400" y="574225"/>
            <a:ext cx="768800" cy="7688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column content">
    <p:spTree>
      <p:nvGrpSpPr>
        <p:cNvPr id="1" name=""/>
        <p:cNvGrpSpPr/>
        <p:nvPr/>
      </p:nvGrpSpPr>
      <p:grpSpPr>
        <a:xfrm>
          <a:off x="0" y="0"/>
          <a:ext cx="0" cy="0"/>
          <a:chOff x="0" y="0"/>
          <a:chExt cx="0" cy="0"/>
        </a:xfrm>
      </p:grpSpPr>
      <p:sp>
        <p:nvSpPr>
          <p:cNvPr id="9" name="矩形 8"/>
          <p:cNvSpPr/>
          <p:nvPr userDrawn="1"/>
        </p:nvSpPr>
        <p:spPr>
          <a:xfrm>
            <a:off x="0" y="0"/>
            <a:ext cx="7894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6"/>
          </p:nvPr>
        </p:nvSpPr>
        <p:spPr>
          <a:xfrm>
            <a:off x="5029200" y="1346200"/>
            <a:ext cx="5730875" cy="4165600"/>
          </a:xfrm>
        </p:spPr>
        <p:txBody>
          <a:bodyPr/>
          <a:lstStyle/>
          <a:p>
            <a:endParaRPr lang="zh-CN" altLang="en-US"/>
          </a:p>
        </p:txBody>
      </p:sp>
      <p:sp>
        <p:nvSpPr>
          <p:cNvPr id="10" name="矩形 9"/>
          <p:cNvSpPr/>
          <p:nvPr userDrawn="1"/>
        </p:nvSpPr>
        <p:spPr>
          <a:xfrm>
            <a:off x="-182880" y="5638801"/>
            <a:ext cx="8077200" cy="382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p:cNvSpPr>
            <a:spLocks noGrp="1"/>
          </p:cNvSpPr>
          <p:nvPr>
            <p:ph type="body" sz="quarter" idx="15"/>
          </p:nvPr>
        </p:nvSpPr>
        <p:spPr>
          <a:xfrm>
            <a:off x="520700" y="3386988"/>
            <a:ext cx="5595938" cy="749300"/>
          </a:xfrm>
        </p:spPr>
        <p:txBody>
          <a:bodyPr anchor="ctr">
            <a:normAutofit/>
          </a:bodyPr>
          <a:lstStyle>
            <a:lvl1pPr marL="0" indent="0" algn="l">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2" name="文本占位符 14"/>
          <p:cNvSpPr>
            <a:spLocks noGrp="1"/>
          </p:cNvSpPr>
          <p:nvPr>
            <p:ph type="body" sz="quarter" idx="14" hasCustomPrompt="1"/>
          </p:nvPr>
        </p:nvSpPr>
        <p:spPr>
          <a:xfrm>
            <a:off x="520700" y="1855502"/>
            <a:ext cx="5575300" cy="1573498"/>
          </a:xfrm>
        </p:spPr>
        <p:txBody>
          <a:bodyPr anchor="ctr">
            <a:noAutofit/>
          </a:bodyPr>
          <a:lstStyle>
            <a:lvl1pPr marL="0" indent="0" algn="l">
              <a:buFontTx/>
              <a:buNone/>
              <a:defRPr sz="4800">
                <a:solidFill>
                  <a:schemeClr val="bg1"/>
                </a:solidFill>
              </a:defRPr>
            </a:lvl1pPr>
          </a:lstStyle>
          <a:p>
            <a:pPr lvl="0"/>
            <a:r>
              <a:rPr lang="zh-CN" altLang="en-US" dirty="0"/>
              <a:t>单击编辑文本</a:t>
            </a:r>
            <a:endParaRPr lang="zh-CN" altLang="en-US" dirty="0"/>
          </a:p>
        </p:txBody>
      </p:sp>
      <p:sp>
        <p:nvSpPr>
          <p:cNvPr id="13" name="矩形 12"/>
          <p:cNvSpPr/>
          <p:nvPr userDrawn="1"/>
        </p:nvSpPr>
        <p:spPr>
          <a:xfrm>
            <a:off x="5029200" y="844756"/>
            <a:ext cx="7162800" cy="374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图片占位符 16"/>
          <p:cNvSpPr>
            <a:spLocks noGrp="1"/>
          </p:cNvSpPr>
          <p:nvPr>
            <p:ph type="pic" sz="quarter" idx="12"/>
          </p:nvPr>
        </p:nvSpPr>
        <p:spPr>
          <a:xfrm>
            <a:off x="6705283" y="1325562"/>
            <a:ext cx="4053840" cy="1919287"/>
          </a:xfrm>
        </p:spPr>
        <p:txBody>
          <a:bodyPr/>
          <a:lstStyle/>
          <a:p>
            <a:endParaRPr lang="zh-CN" altLang="en-US"/>
          </a:p>
        </p:txBody>
      </p:sp>
      <p:sp>
        <p:nvSpPr>
          <p:cNvPr id="17" name="图片占位符 16"/>
          <p:cNvSpPr>
            <a:spLocks noGrp="1"/>
          </p:cNvSpPr>
          <p:nvPr>
            <p:ph type="pic" sz="quarter" idx="11"/>
          </p:nvPr>
        </p:nvSpPr>
        <p:spPr>
          <a:xfrm>
            <a:off x="4068763" y="3246438"/>
            <a:ext cx="2636837" cy="1919287"/>
          </a:xfrm>
        </p:spPr>
        <p:txBody>
          <a:bodyPr/>
          <a:lstStyle/>
          <a:p>
            <a:endParaRPr lang="zh-CN" altLang="en-US"/>
          </a:p>
        </p:txBody>
      </p:sp>
      <p:sp>
        <p:nvSpPr>
          <p:cNvPr id="15" name="任意多边形: 形状 14"/>
          <p:cNvSpPr>
            <a:spLocks noGrp="1"/>
          </p:cNvSpPr>
          <p:nvPr>
            <p:ph type="pic" sz="quarter" idx="10"/>
          </p:nvPr>
        </p:nvSpPr>
        <p:spPr>
          <a:xfrm>
            <a:off x="1432560" y="1325880"/>
            <a:ext cx="2636520" cy="1920240"/>
          </a:xfrm>
          <a:custGeom>
            <a:avLst/>
            <a:gdLst>
              <a:gd name="connsiteX0" fmla="*/ 0 w 2636520"/>
              <a:gd name="connsiteY0" fmla="*/ 0 h 1920240"/>
              <a:gd name="connsiteX1" fmla="*/ 2636520 w 2636520"/>
              <a:gd name="connsiteY1" fmla="*/ 0 h 1920240"/>
              <a:gd name="connsiteX2" fmla="*/ 2636520 w 2636520"/>
              <a:gd name="connsiteY2" fmla="*/ 1920240 h 1920240"/>
              <a:gd name="connsiteX3" fmla="*/ 0 w 2636520"/>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36520" h="1920240">
                <a:moveTo>
                  <a:pt x="0" y="0"/>
                </a:moveTo>
                <a:lnTo>
                  <a:pt x="2636520" y="0"/>
                </a:lnTo>
                <a:lnTo>
                  <a:pt x="2636520" y="1920240"/>
                </a:lnTo>
                <a:lnTo>
                  <a:pt x="0" y="1920240"/>
                </a:lnTo>
                <a:close/>
              </a:path>
            </a:pathLst>
          </a:custGeom>
        </p:spPr>
        <p:txBody>
          <a:bodyPr wrap="square">
            <a:noAutofit/>
          </a:bodyPr>
          <a:lstStyle/>
          <a:p>
            <a:endParaRPr lang="zh-CN" altLang="en-US"/>
          </a:p>
        </p:txBody>
      </p:sp>
      <p:sp>
        <p:nvSpPr>
          <p:cNvPr id="19" name="矩形 18"/>
          <p:cNvSpPr/>
          <p:nvPr userDrawn="1"/>
        </p:nvSpPr>
        <p:spPr>
          <a:xfrm>
            <a:off x="4069080" y="0"/>
            <a:ext cx="2636520" cy="324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4069080" y="5166360"/>
            <a:ext cx="2636520" cy="1691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7" name="图片占位符 6"/>
          <p:cNvSpPr>
            <a:spLocks noGrp="1"/>
          </p:cNvSpPr>
          <p:nvPr>
            <p:ph type="pic" sz="quarter" idx="13"/>
          </p:nvPr>
        </p:nvSpPr>
        <p:spPr>
          <a:xfrm>
            <a:off x="598714" y="1344386"/>
            <a:ext cx="6509657" cy="4169229"/>
          </a:xfrm>
        </p:spPr>
        <p:txBody>
          <a:bodyPr/>
          <a:lstStyle/>
          <a:p>
            <a:endParaRPr lang="zh-CN" altLang="en-US"/>
          </a:p>
        </p:txBody>
      </p:sp>
      <p:sp>
        <p:nvSpPr>
          <p:cNvPr id="8" name="矩形 7"/>
          <p:cNvSpPr/>
          <p:nvPr userDrawn="1"/>
        </p:nvSpPr>
        <p:spPr>
          <a:xfrm>
            <a:off x="7467600" y="3526972"/>
            <a:ext cx="4724400" cy="1665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and title">
    <p:spTree>
      <p:nvGrpSpPr>
        <p:cNvPr id="1" name=""/>
        <p:cNvGrpSpPr/>
        <p:nvPr/>
      </p:nvGrpSpPr>
      <p:grpSpPr>
        <a:xfrm>
          <a:off x="0" y="0"/>
          <a:ext cx="0" cy="0"/>
          <a:chOff x="0" y="0"/>
          <a:chExt cx="0" cy="0"/>
        </a:xfrm>
      </p:grpSpPr>
      <p:sp>
        <p:nvSpPr>
          <p:cNvPr id="16" name="图片占位符 15"/>
          <p:cNvSpPr>
            <a:spLocks noGrp="1"/>
          </p:cNvSpPr>
          <p:nvPr>
            <p:ph type="pic" sz="quarter" idx="11"/>
          </p:nvPr>
        </p:nvSpPr>
        <p:spPr>
          <a:xfrm>
            <a:off x="8700542" y="1004389"/>
            <a:ext cx="2400299" cy="2400299"/>
          </a:xfrm>
          <a:custGeom>
            <a:avLst/>
            <a:gdLst>
              <a:gd name="connsiteX0" fmla="*/ 0 w 2400299"/>
              <a:gd name="connsiteY0" fmla="*/ 0 h 2400299"/>
              <a:gd name="connsiteX1" fmla="*/ 2400299 w 2400299"/>
              <a:gd name="connsiteY1" fmla="*/ 0 h 2400299"/>
              <a:gd name="connsiteX2" fmla="*/ 2400299 w 2400299"/>
              <a:gd name="connsiteY2" fmla="*/ 2400299 h 2400299"/>
              <a:gd name="connsiteX3" fmla="*/ 0 w 2400299"/>
              <a:gd name="connsiteY3" fmla="*/ 2400299 h 2400299"/>
            </a:gdLst>
            <a:ahLst/>
            <a:cxnLst>
              <a:cxn ang="0">
                <a:pos x="connsiteX0" y="connsiteY0"/>
              </a:cxn>
              <a:cxn ang="0">
                <a:pos x="connsiteX1" y="connsiteY1"/>
              </a:cxn>
              <a:cxn ang="0">
                <a:pos x="connsiteX2" y="connsiteY2"/>
              </a:cxn>
              <a:cxn ang="0">
                <a:pos x="connsiteX3" y="connsiteY3"/>
              </a:cxn>
            </a:cxnLst>
            <a:rect l="l" t="t" r="r" b="b"/>
            <a:pathLst>
              <a:path w="2400299" h="2400299">
                <a:moveTo>
                  <a:pt x="0" y="0"/>
                </a:moveTo>
                <a:lnTo>
                  <a:pt x="2400299" y="0"/>
                </a:lnTo>
                <a:lnTo>
                  <a:pt x="2400299" y="2400299"/>
                </a:lnTo>
                <a:lnTo>
                  <a:pt x="0" y="2400299"/>
                </a:lnTo>
                <a:close/>
              </a:path>
            </a:pathLst>
          </a:custGeom>
        </p:spPr>
        <p:txBody>
          <a:bodyPr wrap="square">
            <a:noAutofit/>
          </a:bodyPr>
          <a:lstStyle/>
          <a:p>
            <a:endParaRPr lang="zh-CN" altLang="en-US"/>
          </a:p>
        </p:txBody>
      </p:sp>
      <p:sp>
        <p:nvSpPr>
          <p:cNvPr id="13" name="图片占位符 12"/>
          <p:cNvSpPr>
            <a:spLocks noGrp="1"/>
          </p:cNvSpPr>
          <p:nvPr>
            <p:ph type="pic" sz="quarter" idx="10"/>
          </p:nvPr>
        </p:nvSpPr>
        <p:spPr>
          <a:xfrm>
            <a:off x="5919242" y="1004389"/>
            <a:ext cx="2400299" cy="2400299"/>
          </a:xfrm>
          <a:custGeom>
            <a:avLst/>
            <a:gdLst>
              <a:gd name="connsiteX0" fmla="*/ 0 w 2400299"/>
              <a:gd name="connsiteY0" fmla="*/ 0 h 2400299"/>
              <a:gd name="connsiteX1" fmla="*/ 2400299 w 2400299"/>
              <a:gd name="connsiteY1" fmla="*/ 0 h 2400299"/>
              <a:gd name="connsiteX2" fmla="*/ 2400299 w 2400299"/>
              <a:gd name="connsiteY2" fmla="*/ 2400299 h 2400299"/>
              <a:gd name="connsiteX3" fmla="*/ 0 w 2400299"/>
              <a:gd name="connsiteY3" fmla="*/ 2400299 h 2400299"/>
            </a:gdLst>
            <a:ahLst/>
            <a:cxnLst>
              <a:cxn ang="0">
                <a:pos x="connsiteX0" y="connsiteY0"/>
              </a:cxn>
              <a:cxn ang="0">
                <a:pos x="connsiteX1" y="connsiteY1"/>
              </a:cxn>
              <a:cxn ang="0">
                <a:pos x="connsiteX2" y="connsiteY2"/>
              </a:cxn>
              <a:cxn ang="0">
                <a:pos x="connsiteX3" y="connsiteY3"/>
              </a:cxn>
            </a:cxnLst>
            <a:rect l="l" t="t" r="r" b="b"/>
            <a:pathLst>
              <a:path w="2400299" h="2400299">
                <a:moveTo>
                  <a:pt x="0" y="0"/>
                </a:moveTo>
                <a:lnTo>
                  <a:pt x="2400299" y="0"/>
                </a:lnTo>
                <a:lnTo>
                  <a:pt x="2400299" y="2400299"/>
                </a:lnTo>
                <a:lnTo>
                  <a:pt x="0" y="2400299"/>
                </a:lnTo>
                <a:close/>
              </a:path>
            </a:pathLst>
          </a:custGeom>
        </p:spPr>
        <p:txBody>
          <a:bodyPr wrap="square">
            <a:noAutofit/>
          </a:bodyPr>
          <a:lstStyle/>
          <a:p>
            <a:endParaRPr lang="zh-CN" altLang="en-US"/>
          </a:p>
        </p:txBody>
      </p:sp>
      <p:sp>
        <p:nvSpPr>
          <p:cNvPr id="10" name="矩形 9"/>
          <p:cNvSpPr/>
          <p:nvPr userDrawn="1"/>
        </p:nvSpPr>
        <p:spPr>
          <a:xfrm>
            <a:off x="5919241" y="4821240"/>
            <a:ext cx="5181581" cy="584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1.wdp"/><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image17.wdp"/><Relationship Id="rId4" Type="http://schemas.openxmlformats.org/officeDocument/2006/relationships/image" Target="../media/image16.png"/><Relationship Id="rId3" Type="http://schemas.openxmlformats.org/officeDocument/2006/relationships/image" Target="../media/image15.png"/><Relationship Id="rId2" Type="http://schemas.microsoft.com/office/2007/relationships/hdphoto" Target="../media/image14.wdp"/><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9.png"/><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1.png"/><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C:\Users\LENOVO\Desktop\hospitality-industry-landin.pnghospitality-industry-landin"/>
          <p:cNvPicPr>
            <a:picLocks noGrp="1" noChangeAspect="1"/>
          </p:cNvPicPr>
          <p:nvPr>
            <p:ph type="pic" sz="quarter" idx="10"/>
          </p:nvPr>
        </p:nvPicPr>
        <p:blipFill>
          <a:blip r:embed="rId1"/>
          <a:srcRect/>
          <a:stretch>
            <a:fillRect/>
          </a:stretch>
        </p:blipFill>
        <p:spPr>
          <a:xfrm>
            <a:off x="5826760" y="895985"/>
            <a:ext cx="5337175" cy="4956175"/>
          </a:xfrm>
        </p:spPr>
      </p:pic>
      <p:sp>
        <p:nvSpPr>
          <p:cNvPr id="3" name="文本占位符 2"/>
          <p:cNvSpPr>
            <a:spLocks noGrp="1"/>
          </p:cNvSpPr>
          <p:nvPr>
            <p:ph type="body" sz="quarter" idx="11"/>
          </p:nvPr>
        </p:nvSpPr>
        <p:spPr>
          <a:xfrm>
            <a:off x="1041400" y="974090"/>
            <a:ext cx="4658360" cy="858520"/>
          </a:xfrm>
        </p:spPr>
        <p:txBody>
          <a:bodyPr/>
          <a:lstStyle/>
          <a:p>
            <a:r>
              <a:rPr lang="en-US" altLang="zh-CN" sz="3000" b="1" dirty="0">
                <a:latin typeface="carterone" charset="0"/>
                <a:cs typeface="carterone" charset="0"/>
                <a:sym typeface="+mn-lt"/>
              </a:rPr>
              <a:t>CAPSTONE PROJECT</a:t>
            </a:r>
            <a:endParaRPr lang="en-US" altLang="zh-CN" sz="3000" b="1" dirty="0">
              <a:latin typeface="carterone" charset="0"/>
              <a:cs typeface="carterone" charset="0"/>
              <a:sym typeface="+mn-lt"/>
            </a:endParaRPr>
          </a:p>
        </p:txBody>
      </p:sp>
      <p:sp>
        <p:nvSpPr>
          <p:cNvPr id="5" name="文本占位符 4"/>
          <p:cNvSpPr>
            <a:spLocks noGrp="1"/>
          </p:cNvSpPr>
          <p:nvPr>
            <p:ph type="body" sz="quarter" idx="14"/>
          </p:nvPr>
        </p:nvSpPr>
        <p:spPr>
          <a:xfrm>
            <a:off x="1298575" y="2443480"/>
            <a:ext cx="4144010" cy="2370455"/>
          </a:xfrm>
        </p:spPr>
        <p:txBody>
          <a:bodyPr/>
          <a:lstStyle/>
          <a:p>
            <a:r>
              <a:rPr lang="en-US" altLang="zh-CN" sz="1400" b="1">
                <a:latin typeface="Livvic" charset="0"/>
                <a:cs typeface="Livvic" charset="0"/>
                <a:sym typeface="+mn-lt"/>
              </a:rPr>
              <a:t>Team Members: 1. Balla Jagadish</a:t>
            </a:r>
            <a:endParaRPr lang="en-US" altLang="zh-CN" sz="1400" b="1">
              <a:latin typeface="Livvic" charset="0"/>
              <a:cs typeface="Livvic" charset="0"/>
              <a:sym typeface="+mn-lt"/>
            </a:endParaRPr>
          </a:p>
          <a:p>
            <a:r>
              <a:rPr lang="en-US" altLang="zh-CN" sz="1400" b="1">
                <a:latin typeface="Livvic" charset="0"/>
                <a:cs typeface="Livvic" charset="0"/>
                <a:sym typeface="+mn-lt"/>
              </a:rPr>
              <a:t>	         2. Banothu Bharath</a:t>
            </a:r>
            <a:endParaRPr lang="en-US" altLang="zh-CN" sz="1400" b="1">
              <a:latin typeface="Livvic" charset="0"/>
              <a:cs typeface="Livvic" charset="0"/>
              <a:sym typeface="+mn-lt"/>
            </a:endParaRPr>
          </a:p>
          <a:p>
            <a:r>
              <a:rPr lang="en-US" altLang="zh-CN" sz="1400" b="1">
                <a:latin typeface="Livvic" charset="0"/>
                <a:cs typeface="Livvic" charset="0"/>
                <a:sym typeface="+mn-lt"/>
              </a:rPr>
              <a:t>	         3. Liza Rani Choudhury</a:t>
            </a:r>
            <a:endParaRPr lang="en-US" altLang="zh-CN" sz="1400" b="1">
              <a:latin typeface="Livvic" charset="0"/>
              <a:cs typeface="Livvic" charset="0"/>
              <a:sym typeface="+mn-lt"/>
            </a:endParaRPr>
          </a:p>
          <a:p>
            <a:r>
              <a:rPr lang="en-US" altLang="zh-CN" sz="1400" b="1">
                <a:latin typeface="Livvic" charset="0"/>
                <a:cs typeface="Livvic" charset="0"/>
                <a:sym typeface="+mn-lt"/>
              </a:rPr>
              <a:t>	         4. Nalam Saibhuvan</a:t>
            </a:r>
            <a:endParaRPr lang="en-US" altLang="zh-CN" sz="1400" b="1">
              <a:latin typeface="Livvic" charset="0"/>
              <a:cs typeface="Livvic" charset="0"/>
              <a:sym typeface="+mn-lt"/>
            </a:endParaRPr>
          </a:p>
          <a:p>
            <a:r>
              <a:rPr lang="en-US" altLang="zh-CN" sz="1400" b="1">
                <a:latin typeface="Livvic" charset="0"/>
                <a:cs typeface="Livvic" charset="0"/>
                <a:sym typeface="+mn-lt"/>
              </a:rPr>
              <a:t>	         5.Narsapuram Vamshi Chary</a:t>
            </a:r>
            <a:endParaRPr lang="en-US" altLang="zh-CN" sz="1400" b="1">
              <a:latin typeface="Livvic" charset="0"/>
              <a:cs typeface="Livvic" charset="0"/>
              <a:sym typeface="+mn-lt"/>
            </a:endParaRPr>
          </a:p>
          <a:p>
            <a:r>
              <a:rPr lang="en-US" altLang="zh-CN" sz="1400" b="1">
                <a:latin typeface="Livvic" charset="0"/>
                <a:cs typeface="Livvic" charset="0"/>
                <a:sym typeface="+mn-lt"/>
              </a:rPr>
              <a:t>Group Number :  2</a:t>
            </a:r>
            <a:endParaRPr lang="en-US" altLang="zh-CN" sz="1400" b="1">
              <a:latin typeface="Livvic" charset="0"/>
              <a:cs typeface="Livvic" charset="0"/>
              <a:sym typeface="+mn-lt"/>
            </a:endParaRPr>
          </a:p>
          <a:p>
            <a:r>
              <a:rPr lang="en-US" altLang="zh-CN" sz="1400" b="1">
                <a:latin typeface="Livvic" charset="0"/>
                <a:cs typeface="Livvic" charset="0"/>
                <a:sym typeface="+mn-lt"/>
              </a:rPr>
              <a:t>Mentor Name   :  Mr. Animesh Tiwari</a:t>
            </a:r>
            <a:endParaRPr lang="en-US" altLang="zh-CN" sz="1400" b="1">
              <a:latin typeface="Livvic" charset="0"/>
              <a:cs typeface="Livvic" charset="0"/>
              <a:sym typeface="+mn-lt"/>
            </a:endParaRPr>
          </a:p>
        </p:txBody>
      </p:sp>
      <p:sp>
        <p:nvSpPr>
          <p:cNvPr id="8" name="矩形 7"/>
          <p:cNvSpPr/>
          <p:nvPr/>
        </p:nvSpPr>
        <p:spPr>
          <a:xfrm>
            <a:off x="1298575" y="1891665"/>
            <a:ext cx="4215130" cy="335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carterone" charset="0"/>
                <a:ea typeface="Microsoft YaHei" panose="020B0503020204020204" pitchFamily="34" charset="-122"/>
                <a:cs typeface="carterone" charset="0"/>
                <a:sym typeface="+mn-lt"/>
              </a:rPr>
              <a:t>DOMAIN: HOSPITALITY INDUSTRY</a:t>
            </a:r>
            <a:endParaRPr lang="en-US" altLang="zh-CN" sz="1600" dirty="0">
              <a:latin typeface="carterone" charset="0"/>
              <a:ea typeface="Microsoft YaHei" panose="020B0503020204020204" pitchFamily="34" charset="-122"/>
              <a:cs typeface="carterone" charset="0"/>
              <a:sym typeface="+mn-lt"/>
            </a:endParaRPr>
          </a:p>
        </p:txBody>
      </p:sp>
      <p:sp>
        <p:nvSpPr>
          <p:cNvPr id="9" name="矩形 8"/>
          <p:cNvSpPr/>
          <p:nvPr/>
        </p:nvSpPr>
        <p:spPr>
          <a:xfrm>
            <a:off x="1385691" y="5249271"/>
            <a:ext cx="3384000" cy="3075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Livvic" charset="0"/>
                <a:ea typeface="Microsoft YaHei" panose="020B0503020204020204" pitchFamily="34" charset="-122"/>
                <a:cs typeface="Livvic" charset="0"/>
                <a:sym typeface="+mn-lt"/>
              </a:rPr>
              <a:t>DATE : 26-02-2022</a:t>
            </a:r>
            <a:endParaRPr lang="en-US" sz="1600" b="1" dirty="0">
              <a:solidFill>
                <a:schemeClr val="tx1"/>
              </a:solidFill>
              <a:latin typeface="Livvic" charset="0"/>
              <a:ea typeface="Microsoft YaHei" panose="020B0503020204020204" pitchFamily="34" charset="-122"/>
              <a:cs typeface="Livvic" charset="0"/>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9581" y="588157"/>
            <a:ext cx="1242647" cy="11351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908391" y="588061"/>
            <a:ext cx="10386648" cy="5435498"/>
          </a:xfrm>
          <a:prstGeom prst="roundRect">
            <a:avLst>
              <a:gd name="adj" fmla="val 0"/>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a:off x="5972907" y="5456902"/>
            <a:ext cx="627375" cy="627375"/>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10800000">
            <a:off x="10978663" y="720966"/>
            <a:ext cx="316526" cy="316526"/>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464618" y="1358544"/>
            <a:ext cx="1592179" cy="15921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latin typeface="carterone" charset="0"/>
                <a:cs typeface="carterone" charset="0"/>
              </a:rPr>
              <a:t>4</a:t>
            </a:r>
            <a:endParaRPr lang="en-US" altLang="zh-CN" sz="13800" b="1" dirty="0">
              <a:solidFill>
                <a:schemeClr val="bg1"/>
              </a:solidFill>
              <a:latin typeface="carterone" charset="0"/>
              <a:cs typeface="carterone" charset="0"/>
            </a:endParaRPr>
          </a:p>
        </p:txBody>
      </p:sp>
      <p:sp>
        <p:nvSpPr>
          <p:cNvPr id="27" name="文本框 26"/>
          <p:cNvSpPr txBox="1"/>
          <p:nvPr/>
        </p:nvSpPr>
        <p:spPr>
          <a:xfrm>
            <a:off x="5784850" y="3322320"/>
            <a:ext cx="5203825" cy="706755"/>
          </a:xfrm>
          <a:prstGeom prst="rect">
            <a:avLst/>
          </a:prstGeom>
          <a:noFill/>
        </p:spPr>
        <p:txBody>
          <a:bodyPr wrap="square" rtlCol="0">
            <a:spAutoFit/>
          </a:bodyPr>
          <a:lstStyle/>
          <a:p>
            <a:r>
              <a:rPr lang="en-US" altLang="zh-CN" sz="4000" dirty="0">
                <a:latin typeface="carterone" charset="0"/>
                <a:ea typeface="Calibri" panose="020F0502020204030204" charset="0"/>
                <a:cs typeface="carterone" charset="0"/>
              </a:rPr>
              <a:t>Business Problem</a:t>
            </a:r>
            <a:endParaRPr lang="en-US" altLang="zh-CN" sz="4000" dirty="0">
              <a:latin typeface="carterone" charset="0"/>
              <a:ea typeface="Calibri" panose="020F0502020204030204" charset="0"/>
              <a:cs typeface="carterone" charset="0"/>
            </a:endParaRPr>
          </a:p>
        </p:txBody>
      </p:sp>
      <p:cxnSp>
        <p:nvCxnSpPr>
          <p:cNvPr id="28" name="直接连接符 27"/>
          <p:cNvCxnSpPr/>
          <p:nvPr/>
        </p:nvCxnSpPr>
        <p:spPr>
          <a:xfrm>
            <a:off x="6538360" y="4087692"/>
            <a:ext cx="8996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464618" y="4284253"/>
            <a:ext cx="4676273" cy="82994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solidFill>
                  <a:schemeClr val="tx1">
                    <a:lumMod val="75000"/>
                    <a:lumOff val="25000"/>
                  </a:schemeClr>
                </a:solidFill>
                <a:latin typeface="Livvic" charset="0"/>
                <a:ea typeface="Arial" panose="020B0604020202020204" pitchFamily="34" charset="0"/>
                <a:cs typeface="Livvic" charset="0"/>
              </a:rPr>
              <a:t>Business Understanding</a:t>
            </a:r>
            <a:endParaRPr lang="en-US" altLang="zh-CN" sz="2400" b="1" dirty="0">
              <a:solidFill>
                <a:schemeClr val="tx1">
                  <a:lumMod val="75000"/>
                  <a:lumOff val="25000"/>
                </a:schemeClr>
              </a:solidFill>
              <a:latin typeface="Livvic" charset="0"/>
              <a:ea typeface="Arial" panose="020B0604020202020204" pitchFamily="34" charset="0"/>
              <a:cs typeface="Livvic" charset="0"/>
            </a:endParaRPr>
          </a:p>
          <a:p>
            <a:pPr marL="285750" indent="-285750">
              <a:buFont typeface="Arial" panose="020B0604020202020204" pitchFamily="34" charset="0"/>
              <a:buChar char="•"/>
            </a:pPr>
            <a:r>
              <a:rPr lang="en-US" altLang="zh-CN" sz="2400" b="1" dirty="0">
                <a:solidFill>
                  <a:schemeClr val="tx1">
                    <a:lumMod val="75000"/>
                    <a:lumOff val="25000"/>
                  </a:schemeClr>
                </a:solidFill>
                <a:latin typeface="Livvic" charset="0"/>
                <a:ea typeface="Arial" panose="020B0604020202020204" pitchFamily="34" charset="0"/>
                <a:cs typeface="Livvic" charset="0"/>
              </a:rPr>
              <a:t>Problem Statement</a:t>
            </a:r>
            <a:endParaRPr lang="en-US" altLang="zh-CN" sz="2400" b="1" dirty="0">
              <a:solidFill>
                <a:schemeClr val="tx1">
                  <a:lumMod val="75000"/>
                  <a:lumOff val="25000"/>
                </a:schemeClr>
              </a:solidFill>
              <a:latin typeface="Livvic" charset="0"/>
              <a:ea typeface="Arial" panose="020B0604020202020204" pitchFamily="34" charset="0"/>
              <a:cs typeface="Livvic" charset="0"/>
            </a:endParaRPr>
          </a:p>
        </p:txBody>
      </p:sp>
      <p:pic>
        <p:nvPicPr>
          <p:cNvPr id="17" name="图片 16"/>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66000"/>
                    </a14:imgEffect>
                  </a14:imgLayer>
                </a14:imgProps>
              </a:ext>
            </a:extLst>
          </a:blip>
          <a:srcRect/>
          <a:stretch>
            <a:fillRect/>
          </a:stretch>
        </p:blipFill>
        <p:spPr>
          <a:xfrm>
            <a:off x="1401097" y="349865"/>
            <a:ext cx="4513006" cy="6159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232964" y="1089455"/>
            <a:ext cx="961596" cy="11899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194560" y="4289565"/>
            <a:ext cx="961596" cy="11899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62011" y="1196533"/>
            <a:ext cx="1683657" cy="18422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59180" y="3466465"/>
            <a:ext cx="1986280" cy="1924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85237" y="3890423"/>
            <a:ext cx="1660553" cy="829945"/>
          </a:xfrm>
          <a:prstGeom prst="rect">
            <a:avLst/>
          </a:prstGeom>
          <a:noFill/>
        </p:spPr>
        <p:txBody>
          <a:bodyPr wrap="square" rtlCol="0">
            <a:spAutoFit/>
          </a:bodyPr>
          <a:lstStyle/>
          <a:p>
            <a:r>
              <a:rPr lang="en-US" altLang="zh-CN" sz="2400" b="1" dirty="0">
                <a:latin typeface="carterone" charset="0"/>
                <a:cs typeface="carterone" charset="0"/>
              </a:rPr>
              <a:t>Business Problem</a:t>
            </a:r>
            <a:endParaRPr lang="en-US" altLang="zh-CN" sz="2400" b="1" dirty="0">
              <a:latin typeface="carterone" charset="0"/>
              <a:cs typeface="carterone" charset="0"/>
            </a:endParaRPr>
          </a:p>
        </p:txBody>
      </p:sp>
      <p:sp>
        <p:nvSpPr>
          <p:cNvPr id="18" name="文本框 17"/>
          <p:cNvSpPr txBox="1"/>
          <p:nvPr/>
        </p:nvSpPr>
        <p:spPr>
          <a:xfrm>
            <a:off x="3344545" y="977900"/>
            <a:ext cx="7468235" cy="1424940"/>
          </a:xfrm>
          <a:prstGeom prst="rect">
            <a:avLst/>
          </a:prstGeom>
          <a:noFill/>
        </p:spPr>
        <p:txBody>
          <a:bodyPr wrap="square" rtlCol="0">
            <a:spAutoFit/>
          </a:bodyPr>
          <a:lstStyle/>
          <a:p>
            <a:pPr marL="0" marR="0" indent="0" algn="just">
              <a:spcBef>
                <a:spcPts val="0"/>
              </a:spcBef>
              <a:spcAft>
                <a:spcPts val="800"/>
              </a:spcAft>
              <a:buNone/>
            </a:pPr>
            <a:r>
              <a:rPr lang="en-IN" sz="2000" dirty="0">
                <a:latin typeface="Livvic" charset="0"/>
                <a:ea typeface="SimSun" panose="02010600030101010101" pitchFamily="2" charset="-122"/>
                <a:cs typeface="Livvic" charset="0"/>
                <a:sym typeface="+mn-ea"/>
              </a:rPr>
              <a:t>Booking cancellations have a substantial impact in demand management decisions in the hospitality industry</a:t>
            </a:r>
            <a:r>
              <a:rPr lang="en-US" altLang="en-IN" sz="2000" dirty="0">
                <a:latin typeface="Livvic" charset="0"/>
                <a:ea typeface="SimSun" panose="02010600030101010101" pitchFamily="2" charset="-122"/>
                <a:cs typeface="Livvic" charset="0"/>
                <a:sym typeface="+mn-ea"/>
              </a:rPr>
              <a:t>.</a:t>
            </a:r>
            <a:endParaRPr lang="en-US" altLang="en-IN" sz="2000" dirty="0">
              <a:latin typeface="Livvic" charset="0"/>
              <a:ea typeface="SimSun" panose="02010600030101010101" pitchFamily="2" charset="-122"/>
              <a:cs typeface="Livvic" charset="0"/>
              <a:sym typeface="+mn-ea"/>
            </a:endParaRPr>
          </a:p>
          <a:p>
            <a:pPr marL="0" marR="0" indent="0" algn="just">
              <a:spcBef>
                <a:spcPts val="0"/>
              </a:spcBef>
              <a:spcAft>
                <a:spcPts val="800"/>
              </a:spcAft>
              <a:buNone/>
            </a:pPr>
            <a:r>
              <a:rPr lang="en-US" altLang="en-IN" sz="2000" dirty="0">
                <a:latin typeface="Livvic" charset="0"/>
                <a:ea typeface="SimSun" panose="02010600030101010101" pitchFamily="2" charset="-122"/>
                <a:cs typeface="Livvic" charset="0"/>
                <a:sym typeface="+mn-ea"/>
              </a:rPr>
              <a:t>It generates :</a:t>
            </a:r>
            <a:endParaRPr lang="en-US" altLang="en-IN" sz="2000" dirty="0">
              <a:latin typeface="Livvic" charset="0"/>
              <a:ea typeface="SimSun" panose="02010600030101010101" pitchFamily="2" charset="-122"/>
              <a:cs typeface="Livvic" charset="0"/>
              <a:sym typeface="+mn-ea"/>
            </a:endParaRPr>
          </a:p>
        </p:txBody>
      </p:sp>
      <p:sp>
        <p:nvSpPr>
          <p:cNvPr id="25" name="矩形 24"/>
          <p:cNvSpPr/>
          <p:nvPr/>
        </p:nvSpPr>
        <p:spPr>
          <a:xfrm>
            <a:off x="3494405" y="2482850"/>
            <a:ext cx="7022465" cy="7327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矩形 25"/>
          <p:cNvSpPr/>
          <p:nvPr/>
        </p:nvSpPr>
        <p:spPr>
          <a:xfrm>
            <a:off x="3494405" y="3470275"/>
            <a:ext cx="7022465" cy="8642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矩形 26"/>
          <p:cNvSpPr/>
          <p:nvPr/>
        </p:nvSpPr>
        <p:spPr>
          <a:xfrm>
            <a:off x="3494405" y="4589145"/>
            <a:ext cx="7022465" cy="8642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p:cNvSpPr txBox="1"/>
          <p:nvPr/>
        </p:nvSpPr>
        <p:spPr>
          <a:xfrm>
            <a:off x="3666524" y="2578343"/>
            <a:ext cx="775590" cy="460375"/>
          </a:xfrm>
          <a:prstGeom prst="rect">
            <a:avLst/>
          </a:prstGeom>
          <a:noFill/>
        </p:spPr>
        <p:txBody>
          <a:bodyPr wrap="square" rtlCol="0">
            <a:spAutoFit/>
          </a:bodyPr>
          <a:lstStyle/>
          <a:p>
            <a:pPr algn="ctr"/>
            <a:r>
              <a:rPr lang="en-US" altLang="zh-CN" sz="2400" dirty="0" smtClean="0">
                <a:latin typeface="Livvic" charset="0"/>
                <a:cs typeface="Livvic" charset="0"/>
              </a:rPr>
              <a:t>01</a:t>
            </a:r>
            <a:endParaRPr lang="zh-CN" altLang="en-US" sz="2400" dirty="0">
              <a:latin typeface="Livvic" charset="0"/>
              <a:cs typeface="Livvic" charset="0"/>
            </a:endParaRPr>
          </a:p>
        </p:txBody>
      </p:sp>
      <p:sp>
        <p:nvSpPr>
          <p:cNvPr id="35" name="文本框 34"/>
          <p:cNvSpPr txBox="1"/>
          <p:nvPr/>
        </p:nvSpPr>
        <p:spPr>
          <a:xfrm>
            <a:off x="3666524" y="3613985"/>
            <a:ext cx="775590" cy="460375"/>
          </a:xfrm>
          <a:prstGeom prst="rect">
            <a:avLst/>
          </a:prstGeom>
          <a:noFill/>
        </p:spPr>
        <p:txBody>
          <a:bodyPr wrap="square" rtlCol="0">
            <a:spAutoFit/>
          </a:bodyPr>
          <a:lstStyle/>
          <a:p>
            <a:pPr algn="ctr"/>
            <a:r>
              <a:rPr lang="en-US" altLang="zh-CN" sz="2400" dirty="0" smtClean="0">
                <a:latin typeface="Livvic" charset="0"/>
                <a:cs typeface="Livvic" charset="0"/>
              </a:rPr>
              <a:t>02</a:t>
            </a:r>
            <a:endParaRPr lang="zh-CN" altLang="en-US" sz="2400" dirty="0">
              <a:latin typeface="Livvic" charset="0"/>
              <a:cs typeface="Livvic" charset="0"/>
            </a:endParaRPr>
          </a:p>
        </p:txBody>
      </p:sp>
      <p:sp>
        <p:nvSpPr>
          <p:cNvPr id="36" name="文本框 35"/>
          <p:cNvSpPr txBox="1"/>
          <p:nvPr/>
        </p:nvSpPr>
        <p:spPr>
          <a:xfrm>
            <a:off x="3676049" y="4733862"/>
            <a:ext cx="775590" cy="429895"/>
          </a:xfrm>
          <a:prstGeom prst="rect">
            <a:avLst/>
          </a:prstGeom>
          <a:noFill/>
        </p:spPr>
        <p:txBody>
          <a:bodyPr wrap="square" rtlCol="0">
            <a:spAutoFit/>
          </a:bodyPr>
          <a:lstStyle/>
          <a:p>
            <a:pPr algn="ctr"/>
            <a:r>
              <a:rPr lang="en-US" altLang="zh-CN" sz="2200" dirty="0" smtClean="0">
                <a:latin typeface="Livvic" charset="0"/>
                <a:cs typeface="Livvic" charset="0"/>
              </a:rPr>
              <a:t>03</a:t>
            </a:r>
            <a:endParaRPr lang="zh-CN" altLang="en-US" sz="2200" dirty="0">
              <a:latin typeface="Livvic" charset="0"/>
              <a:cs typeface="Livvic" charset="0"/>
            </a:endParaRPr>
          </a:p>
        </p:txBody>
      </p:sp>
      <p:sp>
        <p:nvSpPr>
          <p:cNvPr id="37" name="文本框 36"/>
          <p:cNvSpPr txBox="1"/>
          <p:nvPr/>
        </p:nvSpPr>
        <p:spPr>
          <a:xfrm>
            <a:off x="4452275" y="2572989"/>
            <a:ext cx="3045819" cy="706755"/>
          </a:xfrm>
          <a:prstGeom prst="rect">
            <a:avLst/>
          </a:prstGeom>
          <a:noFill/>
        </p:spPr>
        <p:txBody>
          <a:bodyPr wrap="square" rtlCol="0">
            <a:spAutoFit/>
          </a:bodyPr>
          <a:lstStyle/>
          <a:p>
            <a:pPr algn="just"/>
            <a:r>
              <a:rPr lang="en-US" altLang="zh-CN" sz="2000" dirty="0">
                <a:latin typeface="Livvic" charset="0"/>
                <a:ea typeface="Calibri" panose="020F0502020204030204" charset="0"/>
                <a:cs typeface="Livvic" charset="0"/>
              </a:rPr>
              <a:t>Revenue Loss</a:t>
            </a:r>
            <a:r>
              <a:rPr lang="zh-CN" altLang="en-US" sz="2000" dirty="0">
                <a:ea typeface="Calibri" panose="020F0502020204030204" charset="0"/>
                <a:cs typeface="+mn-lt"/>
              </a:rPr>
              <a:t>.
</a:t>
            </a:r>
            <a:endParaRPr lang="zh-CN" altLang="en-US" sz="2000" dirty="0">
              <a:ea typeface="Calibri" panose="020F0502020204030204" charset="0"/>
              <a:cs typeface="+mn-lt"/>
            </a:endParaRPr>
          </a:p>
        </p:txBody>
      </p:sp>
      <p:sp>
        <p:nvSpPr>
          <p:cNvPr id="38" name="文本框 37"/>
          <p:cNvSpPr txBox="1"/>
          <p:nvPr/>
        </p:nvSpPr>
        <p:spPr>
          <a:xfrm>
            <a:off x="4451350" y="3630930"/>
            <a:ext cx="5878195" cy="706755"/>
          </a:xfrm>
          <a:prstGeom prst="rect">
            <a:avLst/>
          </a:prstGeom>
          <a:noFill/>
        </p:spPr>
        <p:txBody>
          <a:bodyPr wrap="square" rtlCol="0">
            <a:spAutoFit/>
          </a:bodyPr>
          <a:lstStyle/>
          <a:p>
            <a:pPr algn="just"/>
            <a:r>
              <a:rPr lang="en-IN" sz="2000" dirty="0">
                <a:effectLst/>
                <a:latin typeface="Livvic" charset="0"/>
                <a:ea typeface="SimSun" panose="02010600030101010101" pitchFamily="2" charset="-122"/>
                <a:cs typeface="Livvic" charset="0"/>
                <a:sym typeface="+mn-ea"/>
              </a:rPr>
              <a:t>limit the production of accurate forecasts</a:t>
            </a:r>
            <a:r>
              <a:rPr lang="zh-CN" altLang="en-US" sz="2000" dirty="0">
                <a:ea typeface="Calibri" panose="020F0502020204030204" charset="0"/>
                <a:cs typeface="+mn-lt"/>
              </a:rPr>
              <a:t>
</a:t>
            </a:r>
            <a:endParaRPr lang="zh-CN" altLang="en-US" sz="2000" dirty="0">
              <a:ea typeface="Calibri" panose="020F0502020204030204" charset="0"/>
              <a:cs typeface="+mn-lt"/>
            </a:endParaRPr>
          </a:p>
        </p:txBody>
      </p:sp>
      <p:sp>
        <p:nvSpPr>
          <p:cNvPr id="39" name="文本框 38"/>
          <p:cNvSpPr txBox="1"/>
          <p:nvPr/>
        </p:nvSpPr>
        <p:spPr>
          <a:xfrm>
            <a:off x="4451350" y="4766310"/>
            <a:ext cx="5966460" cy="1322070"/>
          </a:xfrm>
          <a:prstGeom prst="rect">
            <a:avLst/>
          </a:prstGeom>
          <a:noFill/>
        </p:spPr>
        <p:txBody>
          <a:bodyPr wrap="square" rtlCol="0">
            <a:spAutoFit/>
          </a:bodyPr>
          <a:lstStyle/>
          <a:p>
            <a:pPr algn="just"/>
            <a:r>
              <a:rPr lang="en-IN" sz="2000" dirty="0">
                <a:effectLst/>
                <a:latin typeface="Livvic" charset="0"/>
                <a:ea typeface="SimSun" panose="02010600030101010101" pitchFamily="2" charset="-122"/>
                <a:cs typeface="Livvic" charset="0"/>
                <a:sym typeface="+mn-ea"/>
              </a:rPr>
              <a:t>affect pricing and inventory allocation decisions</a:t>
            </a:r>
            <a:endParaRPr lang="en-IN" sz="2000" dirty="0">
              <a:effectLst/>
              <a:latin typeface="Livvic" charset="0"/>
              <a:ea typeface="SimSun" panose="02010600030101010101" pitchFamily="2" charset="-122"/>
              <a:cs typeface="Livvic" charset="0"/>
            </a:endParaRPr>
          </a:p>
          <a:p>
            <a:pPr algn="just"/>
            <a:r>
              <a:rPr lang="zh-CN" altLang="en-US" sz="2000" dirty="0">
                <a:ea typeface="Calibri" panose="020F0502020204030204" charset="0"/>
                <a:cs typeface="+mn-lt"/>
              </a:rPr>
              <a:t>
</a:t>
            </a:r>
            <a:endParaRPr lang="zh-CN" altLang="en-US" sz="2000" dirty="0">
              <a:ea typeface="Calibri" panose="020F0502020204030204" charset="0"/>
              <a:cs typeface="+mn-lt"/>
            </a:endParaRPr>
          </a:p>
        </p:txBody>
      </p:sp>
      <p:sp>
        <p:nvSpPr>
          <p:cNvPr id="40" name="直角三角形 39"/>
          <p:cNvSpPr/>
          <p:nvPr/>
        </p:nvSpPr>
        <p:spPr>
          <a:xfrm rot="5400000">
            <a:off x="3494548" y="2496004"/>
            <a:ext cx="325612" cy="32561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直角三角形 40"/>
          <p:cNvSpPr/>
          <p:nvPr/>
        </p:nvSpPr>
        <p:spPr>
          <a:xfrm rot="5400000">
            <a:off x="3585988" y="3565109"/>
            <a:ext cx="325612" cy="32561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直角三角形 41"/>
          <p:cNvSpPr/>
          <p:nvPr/>
        </p:nvSpPr>
        <p:spPr>
          <a:xfrm rot="5400000">
            <a:off x="3585988" y="4674889"/>
            <a:ext cx="325612" cy="32561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8" name="图片 4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55762" y="1669969"/>
            <a:ext cx="895375" cy="895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81045" y="991870"/>
            <a:ext cx="5110480" cy="521970"/>
          </a:xfrm>
          <a:prstGeom prst="rect">
            <a:avLst/>
          </a:prstGeom>
          <a:noFill/>
        </p:spPr>
        <p:txBody>
          <a:bodyPr wrap="square" rtlCol="0">
            <a:spAutoFit/>
          </a:bodyPr>
          <a:lstStyle/>
          <a:p>
            <a:pPr algn="ctr"/>
            <a:r>
              <a:rPr lang="en-US" altLang="zh-CN" sz="2800" b="1" dirty="0">
                <a:solidFill>
                  <a:schemeClr val="tx1">
                    <a:lumMod val="75000"/>
                    <a:lumOff val="25000"/>
                  </a:schemeClr>
                </a:solidFill>
                <a:latin typeface="carterone" charset="0"/>
                <a:ea typeface="Calibri" panose="020F0502020204030204" charset="0"/>
                <a:cs typeface="carterone" charset="0"/>
              </a:rPr>
              <a:t>Global Cancellation Rate</a:t>
            </a:r>
            <a:endParaRPr lang="en-US" altLang="zh-CN" sz="2800" b="1" dirty="0">
              <a:solidFill>
                <a:schemeClr val="tx1">
                  <a:lumMod val="75000"/>
                  <a:lumOff val="25000"/>
                </a:schemeClr>
              </a:solidFill>
              <a:latin typeface="carterone" charset="0"/>
              <a:ea typeface="Calibri" panose="020F0502020204030204" charset="0"/>
              <a:cs typeface="carterone" charset="0"/>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图表 15"/>
          <p:cNvGraphicFramePr/>
          <p:nvPr/>
        </p:nvGraphicFramePr>
        <p:xfrm>
          <a:off x="949092" y="2078053"/>
          <a:ext cx="4247019" cy="3327343"/>
        </p:xfrm>
        <a:graphic>
          <a:graphicData uri="http://schemas.openxmlformats.org/drawingml/2006/chart">
            <c:chart xmlns:c="http://schemas.openxmlformats.org/drawingml/2006/chart" xmlns:r="http://schemas.openxmlformats.org/officeDocument/2006/relationships" r:id="rId1"/>
          </a:graphicData>
        </a:graphic>
      </p:graphicFrame>
      <p:sp>
        <p:nvSpPr>
          <p:cNvPr id="17" name="文本框 1"/>
          <p:cNvSpPr txBox="1"/>
          <p:nvPr/>
        </p:nvSpPr>
        <p:spPr>
          <a:xfrm>
            <a:off x="3778382" y="2615812"/>
            <a:ext cx="1031431" cy="22429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altLang="zh-CN" sz="1100" dirty="0" smtClean="0">
                <a:latin typeface="Calibri" panose="020F0502020204030204" charset="0"/>
                <a:ea typeface="Calibri" panose="020F0502020204030204" charset="0"/>
              </a:rPr>
              <a:t>Million</a:t>
            </a:r>
            <a:endParaRPr lang="en-US" altLang="zh-CN" sz="1100" dirty="0">
              <a:latin typeface="Calibri" panose="020F0502020204030204" charset="0"/>
              <a:ea typeface="Calibri" panose="020F0502020204030204" charset="0"/>
            </a:endParaRPr>
          </a:p>
        </p:txBody>
      </p:sp>
      <p:sp>
        <p:nvSpPr>
          <p:cNvPr id="2" name="矩形 1"/>
          <p:cNvSpPr/>
          <p:nvPr/>
        </p:nvSpPr>
        <p:spPr>
          <a:xfrm>
            <a:off x="5699760" y="2070100"/>
            <a:ext cx="5364480" cy="32454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p:nvSpPr>
        <p:spPr>
          <a:xfrm rot="16200000">
            <a:off x="10637520" y="4868863"/>
            <a:ext cx="426720" cy="42672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908675" y="2070100"/>
            <a:ext cx="4857750" cy="398780"/>
          </a:xfrm>
          <a:prstGeom prst="rect">
            <a:avLst/>
          </a:prstGeom>
          <a:noFill/>
        </p:spPr>
        <p:txBody>
          <a:bodyPr wrap="square" rtlCol="0">
            <a:spAutoFit/>
          </a:bodyPr>
          <a:lstStyle/>
          <a:p>
            <a:r>
              <a:rPr lang="en-US" altLang="zh-CN" sz="2000" b="1" dirty="0">
                <a:latin typeface="carterone" charset="0"/>
                <a:ea typeface="Calibri" panose="020F0502020204030204" charset="0"/>
                <a:cs typeface="carterone" charset="0"/>
              </a:rPr>
              <a:t>Average Cancellation Rate 39.6%</a:t>
            </a:r>
            <a:endParaRPr lang="en-US" altLang="zh-CN" sz="2000" b="1" dirty="0">
              <a:latin typeface="carterone" charset="0"/>
              <a:ea typeface="Calibri" panose="020F0502020204030204" charset="0"/>
              <a:cs typeface="carterone" charset="0"/>
            </a:endParaRPr>
          </a:p>
        </p:txBody>
      </p:sp>
      <p:sp>
        <p:nvSpPr>
          <p:cNvPr id="27" name="文本框 26"/>
          <p:cNvSpPr txBox="1"/>
          <p:nvPr/>
        </p:nvSpPr>
        <p:spPr>
          <a:xfrm>
            <a:off x="5858510" y="2531110"/>
            <a:ext cx="4958080" cy="2676525"/>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Livvic" charset="0"/>
                <a:ea typeface="Calibri" panose="020F0502020204030204" charset="0"/>
                <a:cs typeface="Livvic" charset="0"/>
              </a:rPr>
              <a:t>Numerical data in 201</a:t>
            </a:r>
            <a:r>
              <a:rPr lang="en-US" altLang="zh-CN" sz="1400" dirty="0">
                <a:latin typeface="Livvic" charset="0"/>
                <a:ea typeface="Calibri" panose="020F0502020204030204" charset="0"/>
                <a:cs typeface="Livvic" charset="0"/>
              </a:rPr>
              <a:t>8</a:t>
            </a:r>
            <a:r>
              <a:rPr lang="zh-CN" altLang="en-US" sz="1400" dirty="0">
                <a:latin typeface="Livvic" charset="0"/>
                <a:ea typeface="Calibri" panose="020F0502020204030204" charset="0"/>
                <a:cs typeface="Livvic" charset="0"/>
              </a:rPr>
              <a:t> showed that most cancellations are made through OTAs, with Booking.com taking the top spot at 5</a:t>
            </a:r>
            <a:r>
              <a:rPr lang="en-US" altLang="zh-CN" sz="1400" dirty="0">
                <a:latin typeface="Livvic" charset="0"/>
                <a:ea typeface="Calibri" panose="020F0502020204030204" charset="0"/>
                <a:cs typeface="Livvic" charset="0"/>
              </a:rPr>
              <a:t>0.9</a:t>
            </a:r>
            <a:r>
              <a:rPr lang="zh-CN" altLang="en-US" sz="1400" dirty="0">
                <a:latin typeface="Livvic" charset="0"/>
                <a:ea typeface="Calibri" panose="020F0502020204030204" charset="0"/>
                <a:cs typeface="Livvic" charset="0"/>
              </a:rPr>
              <a:t>% and Expedia at 26</a:t>
            </a:r>
            <a:r>
              <a:rPr lang="en-US" altLang="zh-CN" sz="1400" dirty="0">
                <a:latin typeface="Livvic" charset="0"/>
                <a:ea typeface="Calibri" panose="020F0502020204030204" charset="0"/>
                <a:cs typeface="Livvic" charset="0"/>
              </a:rPr>
              <a:t>.1</a:t>
            </a:r>
            <a:r>
              <a:rPr lang="zh-CN" altLang="en-US" sz="1400" dirty="0">
                <a:latin typeface="Livvic" charset="0"/>
                <a:ea typeface="Calibri" panose="020F0502020204030204" charset="0"/>
                <a:cs typeface="Livvic" charset="0"/>
              </a:rPr>
              <a:t>%</a:t>
            </a:r>
            <a:r>
              <a:rPr lang="en-US" altLang="zh-CN" sz="1400" dirty="0">
                <a:latin typeface="Livvic" charset="0"/>
                <a:ea typeface="Calibri" panose="020F0502020204030204" charset="0"/>
                <a:cs typeface="Livvic" charset="0"/>
              </a:rPr>
              <a:t>.</a:t>
            </a:r>
            <a:endParaRPr lang="en-US" altLang="zh-CN" sz="1400" dirty="0">
              <a:latin typeface="Livvic" charset="0"/>
              <a:ea typeface="Calibri" panose="020F0502020204030204" charset="0"/>
              <a:cs typeface="Livvic" charset="0"/>
            </a:endParaRPr>
          </a:p>
          <a:p>
            <a:pPr marL="285750" indent="-285750" algn="just">
              <a:buFont typeface="Arial" panose="020B0604020202020204" pitchFamily="34" charset="0"/>
              <a:buChar char="•"/>
            </a:pPr>
            <a:endParaRPr lang="en-US" altLang="zh-CN" sz="1400" dirty="0">
              <a:latin typeface="Livvic" charset="0"/>
              <a:ea typeface="Calibri" panose="020F0502020204030204" charset="0"/>
              <a:cs typeface="Livvic" charset="0"/>
            </a:endParaRPr>
          </a:p>
          <a:p>
            <a:pPr marL="285750" indent="-285750" algn="just">
              <a:buFont typeface="Arial" panose="020B0604020202020204" pitchFamily="34" charset="0"/>
              <a:buChar char="•"/>
            </a:pPr>
            <a:r>
              <a:rPr lang="en-US" altLang="zh-CN" sz="1400" dirty="0">
                <a:latin typeface="Livvic" charset="0"/>
                <a:ea typeface="Calibri" panose="020F0502020204030204" charset="0"/>
                <a:cs typeface="Livvic" charset="0"/>
              </a:rPr>
              <a:t>Reservations with lead times longer than 60 days are 65% more likely to be canceled.</a:t>
            </a:r>
            <a:endParaRPr lang="en-US" altLang="zh-CN" sz="1400" dirty="0">
              <a:latin typeface="Livvic" charset="0"/>
              <a:ea typeface="Calibri" panose="020F0502020204030204" charset="0"/>
              <a:cs typeface="Livvic" charset="0"/>
            </a:endParaRPr>
          </a:p>
          <a:p>
            <a:pPr marL="285750" indent="-285750" algn="just">
              <a:buFont typeface="Arial" panose="020B0604020202020204" pitchFamily="34" charset="0"/>
              <a:buChar char="•"/>
            </a:pPr>
            <a:endParaRPr lang="en-US" altLang="zh-CN" sz="1400" dirty="0">
              <a:latin typeface="Livvic" charset="0"/>
              <a:ea typeface="Calibri" panose="020F0502020204030204" charset="0"/>
              <a:cs typeface="Livvic" charset="0"/>
            </a:endParaRPr>
          </a:p>
          <a:p>
            <a:pPr marL="285750" indent="-285750" algn="just">
              <a:buFont typeface="Arial" panose="020B0604020202020204" pitchFamily="34" charset="0"/>
              <a:buChar char="•"/>
            </a:pPr>
            <a:r>
              <a:rPr lang="en-US" altLang="zh-CN" sz="1400" dirty="0">
                <a:latin typeface="Livvic" charset="0"/>
                <a:ea typeface="Calibri" panose="020F0502020204030204" charset="0"/>
                <a:cs typeface="Livvic" charset="0"/>
              </a:rPr>
              <a:t>With a global average of almost 40% cancellation rate, this trend produces a very negative impact on hotel revenue and distribution management strategies</a:t>
            </a:r>
            <a:endParaRPr lang="en-US" altLang="zh-CN" sz="1400" dirty="0">
              <a:latin typeface="Livvic" charset="0"/>
              <a:ea typeface="Calibri" panose="020F0502020204030204" charset="0"/>
              <a:cs typeface="Livvic"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19655" y="988695"/>
            <a:ext cx="7552690" cy="521970"/>
          </a:xfrm>
          <a:prstGeom prst="rect">
            <a:avLst/>
          </a:prstGeom>
          <a:noFill/>
        </p:spPr>
        <p:txBody>
          <a:bodyPr wrap="square" rtlCol="0">
            <a:spAutoFit/>
          </a:bodyPr>
          <a:lstStyle/>
          <a:p>
            <a:pPr algn="ctr"/>
            <a:r>
              <a:rPr lang="en-US" altLang="zh-CN" sz="2800" b="1" dirty="0">
                <a:solidFill>
                  <a:schemeClr val="tx1">
                    <a:lumMod val="75000"/>
                    <a:lumOff val="25000"/>
                  </a:schemeClr>
                </a:solidFill>
                <a:latin typeface="carterone" charset="0"/>
                <a:ea typeface="Calibri" panose="020F0502020204030204" charset="0"/>
                <a:cs typeface="carterone" charset="0"/>
              </a:rPr>
              <a:t>Reason for Booking Cancellations</a:t>
            </a:r>
            <a:endParaRPr lang="en-US" altLang="zh-CN" sz="2800" b="1" dirty="0">
              <a:solidFill>
                <a:schemeClr val="tx1">
                  <a:lumMod val="75000"/>
                  <a:lumOff val="25000"/>
                </a:schemeClr>
              </a:solidFill>
              <a:latin typeface="carterone" charset="0"/>
              <a:ea typeface="Calibri" panose="020F0502020204030204" charset="0"/>
              <a:cs typeface="carterone" charset="0"/>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383127" y="4554964"/>
            <a:ext cx="2837785" cy="737235"/>
          </a:xfrm>
          <a:prstGeom prst="rect">
            <a:avLst/>
          </a:prstGeom>
          <a:noFill/>
        </p:spPr>
        <p:txBody>
          <a:bodyPr wrap="square" rtlCol="0">
            <a:spAutoFit/>
          </a:bodyPr>
          <a:lstStyle/>
          <a:p>
            <a:r>
              <a:rPr lang="en-US" altLang="zh-CN" sz="1400" dirty="0">
                <a:latin typeface="Livvic" charset="0"/>
                <a:ea typeface="Calibri" panose="020F0502020204030204" charset="0"/>
                <a:cs typeface="Livvic" charset="0"/>
              </a:rPr>
              <a:t>The demands of the customer does not meet like type of hotel</a:t>
            </a:r>
            <a:endParaRPr lang="en-US" altLang="zh-CN" sz="1400" dirty="0">
              <a:latin typeface="Livvic" charset="0"/>
              <a:ea typeface="Calibri" panose="020F0502020204030204" charset="0"/>
              <a:cs typeface="Livvic" charset="0"/>
            </a:endParaRPr>
          </a:p>
        </p:txBody>
      </p:sp>
      <p:sp>
        <p:nvSpPr>
          <p:cNvPr id="12" name="文本框 11"/>
          <p:cNvSpPr txBox="1"/>
          <p:nvPr/>
        </p:nvSpPr>
        <p:spPr>
          <a:xfrm>
            <a:off x="543560" y="4193540"/>
            <a:ext cx="3509645" cy="368300"/>
          </a:xfrm>
          <a:prstGeom prst="rect">
            <a:avLst/>
          </a:prstGeom>
          <a:noFill/>
        </p:spPr>
        <p:txBody>
          <a:bodyPr wrap="square" rtlCol="0">
            <a:spAutoFit/>
          </a:bodyPr>
          <a:lstStyle>
            <a:defPPr>
              <a:defRPr lang="zh-CN"/>
            </a:defPPr>
            <a:lvl1pPr algn="ct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r"/>
            <a:r>
              <a:rPr lang="en-US" altLang="zh-CN" dirty="0">
                <a:solidFill>
                  <a:schemeClr val="tx1"/>
                </a:solidFill>
                <a:effectLst/>
                <a:latin typeface="Livvic" charset="0"/>
                <a:ea typeface="Calibri" panose="020F0502020204030204" charset="0"/>
                <a:cs typeface="Livvic" charset="0"/>
              </a:rPr>
              <a:t>Last Minute Cancellation</a:t>
            </a:r>
            <a:endParaRPr lang="en-US" altLang="zh-CN" dirty="0">
              <a:solidFill>
                <a:schemeClr val="tx1"/>
              </a:solidFill>
              <a:effectLst/>
              <a:latin typeface="Livvic" charset="0"/>
              <a:ea typeface="Calibri" panose="020F0502020204030204" charset="0"/>
              <a:cs typeface="Livvic" charset="0"/>
            </a:endParaRPr>
          </a:p>
        </p:txBody>
      </p:sp>
      <p:sp>
        <p:nvSpPr>
          <p:cNvPr id="13" name="文本框 12"/>
          <p:cNvSpPr txBox="1"/>
          <p:nvPr/>
        </p:nvSpPr>
        <p:spPr>
          <a:xfrm>
            <a:off x="1068256" y="2498787"/>
            <a:ext cx="3111937" cy="953135"/>
          </a:xfrm>
          <a:prstGeom prst="rect">
            <a:avLst/>
          </a:prstGeom>
          <a:noFill/>
        </p:spPr>
        <p:txBody>
          <a:bodyPr wrap="square" rtlCol="0">
            <a:spAutoFit/>
          </a:bodyPr>
          <a:lstStyle/>
          <a:p>
            <a:r>
              <a:rPr lang="en-US" altLang="zh-CN" sz="1400" dirty="0" smtClean="0">
                <a:latin typeface="Livvic" charset="0"/>
                <a:ea typeface="Calibri" panose="020F0502020204030204" charset="0"/>
                <a:cs typeface="Livvic" charset="0"/>
              </a:rPr>
              <a:t>Bookings that hotel usually indentifies as fraudulent and cancels on the spot</a:t>
            </a:r>
            <a:r>
              <a:rPr lang="zh-CN" altLang="en-US" sz="1400" dirty="0" smtClean="0">
                <a:latin typeface="Livvic" charset="0"/>
                <a:ea typeface="Calibri" panose="020F0502020204030204" charset="0"/>
                <a:cs typeface="Livvic" charset="0"/>
              </a:rPr>
              <a:t>
</a:t>
            </a:r>
            <a:endParaRPr lang="zh-CN" altLang="en-US" sz="1400" dirty="0">
              <a:latin typeface="Livvic" charset="0"/>
              <a:ea typeface="Calibri" panose="020F0502020204030204" charset="0"/>
              <a:cs typeface="Livvic" charset="0"/>
            </a:endParaRPr>
          </a:p>
        </p:txBody>
      </p:sp>
      <p:sp>
        <p:nvSpPr>
          <p:cNvPr id="14" name="文本框 13"/>
          <p:cNvSpPr txBox="1"/>
          <p:nvPr/>
        </p:nvSpPr>
        <p:spPr>
          <a:xfrm>
            <a:off x="8026867" y="4561495"/>
            <a:ext cx="3098333" cy="1168400"/>
          </a:xfrm>
          <a:prstGeom prst="rect">
            <a:avLst/>
          </a:prstGeom>
          <a:noFill/>
        </p:spPr>
        <p:txBody>
          <a:bodyPr wrap="square" rtlCol="0">
            <a:spAutoFit/>
          </a:bodyPr>
          <a:lstStyle/>
          <a:p>
            <a:r>
              <a:rPr lang="en-US" altLang="zh-CN" sz="1400" dirty="0" smtClean="0">
                <a:latin typeface="Livvic" charset="0"/>
                <a:ea typeface="Calibri" panose="020F0502020204030204" charset="0"/>
                <a:cs typeface="Livvic" charset="0"/>
                <a:sym typeface="+mn-ea"/>
              </a:rPr>
              <a:t>This situation takes place when there are more numbers of reservation request than the total numbers of saleable rooms in the hotel</a:t>
            </a:r>
            <a:endParaRPr lang="en-US" altLang="zh-CN" sz="1400" dirty="0" smtClean="0">
              <a:latin typeface="Livvic" charset="0"/>
              <a:ea typeface="Calibri" panose="020F0502020204030204" charset="0"/>
              <a:cs typeface="Livvic" charset="0"/>
              <a:sym typeface="+mn-ea"/>
            </a:endParaRPr>
          </a:p>
        </p:txBody>
      </p:sp>
      <p:sp>
        <p:nvSpPr>
          <p:cNvPr id="15" name="文本框 14"/>
          <p:cNvSpPr txBox="1"/>
          <p:nvPr/>
        </p:nvSpPr>
        <p:spPr>
          <a:xfrm>
            <a:off x="1024255" y="2117725"/>
            <a:ext cx="3029585" cy="368300"/>
          </a:xfrm>
          <a:prstGeom prst="rect">
            <a:avLst/>
          </a:prstGeom>
          <a:noFill/>
        </p:spPr>
        <p:txBody>
          <a:bodyPr wrap="square" rtlCol="0">
            <a:spAutoFit/>
          </a:bodyPr>
          <a:lstStyle>
            <a:defPPr>
              <a:defRPr lang="zh-CN"/>
            </a:defPPr>
            <a:lvl1pPr algn="ct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r"/>
            <a:r>
              <a:rPr lang="en-US" altLang="zh-CN" dirty="0">
                <a:solidFill>
                  <a:schemeClr val="tx1"/>
                </a:solidFill>
                <a:effectLst/>
                <a:latin typeface="Livvic" charset="0"/>
                <a:ea typeface="Calibri" panose="020F0502020204030204" charset="0"/>
                <a:cs typeface="Livvic" charset="0"/>
              </a:rPr>
              <a:t>Fraudulent Bookings</a:t>
            </a:r>
            <a:endParaRPr lang="en-US" altLang="zh-CN" dirty="0">
              <a:solidFill>
                <a:schemeClr val="tx1"/>
              </a:solidFill>
              <a:effectLst/>
              <a:latin typeface="Livvic" charset="0"/>
              <a:ea typeface="Calibri" panose="020F0502020204030204" charset="0"/>
              <a:cs typeface="Livvic" charset="0"/>
            </a:endParaRPr>
          </a:p>
        </p:txBody>
      </p:sp>
      <p:sp>
        <p:nvSpPr>
          <p:cNvPr id="16" name="文本框 15"/>
          <p:cNvSpPr txBox="1"/>
          <p:nvPr/>
        </p:nvSpPr>
        <p:spPr>
          <a:xfrm>
            <a:off x="8004810" y="4185920"/>
            <a:ext cx="3237230" cy="368300"/>
          </a:xfrm>
          <a:prstGeom prst="rect">
            <a:avLst/>
          </a:prstGeom>
          <a:noFill/>
        </p:spPr>
        <p:txBody>
          <a:bodyPr wrap="square" rtlCol="0">
            <a:spAutoFit/>
          </a:bodyPr>
          <a:lstStyle>
            <a:defPPr>
              <a:defRPr lang="zh-CN"/>
            </a:defPPr>
            <a:lvl1pPr algn="ct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l"/>
            <a:r>
              <a:rPr lang="en-US" altLang="zh-CN" dirty="0">
                <a:solidFill>
                  <a:schemeClr val="tx1"/>
                </a:solidFill>
                <a:effectLst/>
                <a:latin typeface="Livvic" charset="0"/>
                <a:ea typeface="Calibri" panose="020F0502020204030204" charset="0"/>
                <a:cs typeface="Livvic" charset="0"/>
              </a:rPr>
              <a:t>Overboooking of Rooms</a:t>
            </a:r>
            <a:endParaRPr lang="en-US" altLang="zh-CN" dirty="0">
              <a:solidFill>
                <a:schemeClr val="tx1"/>
              </a:solidFill>
              <a:effectLst/>
              <a:latin typeface="Livvic" charset="0"/>
              <a:ea typeface="Calibri" panose="020F0502020204030204" charset="0"/>
              <a:cs typeface="Livvic" charset="0"/>
            </a:endParaRPr>
          </a:p>
        </p:txBody>
      </p:sp>
      <p:sp>
        <p:nvSpPr>
          <p:cNvPr id="17" name="文本框 16"/>
          <p:cNvSpPr txBox="1"/>
          <p:nvPr/>
        </p:nvSpPr>
        <p:spPr>
          <a:xfrm>
            <a:off x="8048979" y="2493794"/>
            <a:ext cx="3076221" cy="1383665"/>
          </a:xfrm>
          <a:prstGeom prst="rect">
            <a:avLst/>
          </a:prstGeom>
          <a:noFill/>
        </p:spPr>
        <p:txBody>
          <a:bodyPr wrap="square" rtlCol="0">
            <a:spAutoFit/>
          </a:bodyPr>
          <a:lstStyle/>
          <a:p>
            <a:pPr algn="just"/>
            <a:r>
              <a:rPr lang="zh-CN" altLang="en-US" sz="1400" dirty="0">
                <a:latin typeface="Livvic" charset="0"/>
                <a:ea typeface="Calibri" panose="020F0502020204030204" charset="0"/>
                <a:cs typeface="Livvic" charset="0"/>
              </a:rPr>
              <a:t>No-show refers to such types of guest who make the confirmed reservation but doesn’t arrived in the hotel at the time of arrival date without informing to the hotel</a:t>
            </a:r>
            <a:endParaRPr lang="zh-CN" altLang="en-US" sz="1400" dirty="0">
              <a:latin typeface="Livvic" charset="0"/>
              <a:ea typeface="Calibri" panose="020F0502020204030204" charset="0"/>
              <a:cs typeface="Livvic" charset="0"/>
            </a:endParaRPr>
          </a:p>
        </p:txBody>
      </p:sp>
      <p:sp>
        <p:nvSpPr>
          <p:cNvPr id="18" name="文本框 17"/>
          <p:cNvSpPr txBox="1"/>
          <p:nvPr/>
        </p:nvSpPr>
        <p:spPr>
          <a:xfrm>
            <a:off x="8027035" y="2117725"/>
            <a:ext cx="2412365" cy="368300"/>
          </a:xfrm>
          <a:prstGeom prst="rect">
            <a:avLst/>
          </a:prstGeom>
          <a:noFill/>
        </p:spPr>
        <p:txBody>
          <a:bodyPr wrap="square" rtlCol="0">
            <a:spAutoFit/>
          </a:bodyPr>
          <a:lstStyle>
            <a:defPPr>
              <a:defRPr lang="zh-CN"/>
            </a:defPPr>
            <a:lvl1pPr algn="ct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l"/>
            <a:r>
              <a:rPr lang="en-US" altLang="zh-CN" dirty="0">
                <a:solidFill>
                  <a:schemeClr val="tx1"/>
                </a:solidFill>
                <a:effectLst/>
                <a:latin typeface="Livvic" charset="0"/>
                <a:ea typeface="Calibri" panose="020F0502020204030204" charset="0"/>
                <a:cs typeface="Livvic" charset="0"/>
              </a:rPr>
              <a:t>No-show Guests</a:t>
            </a:r>
            <a:endParaRPr lang="en-US" altLang="zh-CN" dirty="0">
              <a:solidFill>
                <a:schemeClr val="tx1"/>
              </a:solidFill>
              <a:effectLst/>
              <a:latin typeface="Livvic" charset="0"/>
              <a:ea typeface="Calibri" panose="020F0502020204030204" charset="0"/>
              <a:cs typeface="Livvic" charset="0"/>
            </a:endParaRPr>
          </a:p>
        </p:txBody>
      </p:sp>
      <p:cxnSp>
        <p:nvCxnSpPr>
          <p:cNvPr id="3" name="直接连接符 2"/>
          <p:cNvCxnSpPr/>
          <p:nvPr/>
        </p:nvCxnSpPr>
        <p:spPr>
          <a:xfrm>
            <a:off x="4053449" y="2142102"/>
            <a:ext cx="0" cy="90539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975209" y="2148411"/>
            <a:ext cx="0" cy="89908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974275" y="4224140"/>
            <a:ext cx="0" cy="83691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062370" y="4223842"/>
            <a:ext cx="0" cy="83691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1" cstate="screen">
            <a:extLst>
              <a:ext uri="{BEBA8EAE-BF5A-486C-A8C5-ECC9F3942E4B}">
                <a14:imgProps xmlns:a14="http://schemas.microsoft.com/office/drawing/2010/main">
                  <a14:imgLayer r:embed="rId2">
                    <a14:imgEffect>
                      <a14:saturation sat="66000"/>
                    </a14:imgEffect>
                  </a14:imgLayer>
                </a14:imgProps>
              </a:ext>
            </a:extLst>
          </a:blip>
          <a:srcRect/>
          <a:stretch>
            <a:fillRect/>
          </a:stretch>
        </p:blipFill>
        <p:spPr>
          <a:xfrm>
            <a:off x="6096391" y="2206761"/>
            <a:ext cx="1462558" cy="1578078"/>
          </a:xfrm>
          <a:custGeom>
            <a:avLst/>
            <a:gdLst>
              <a:gd name="connsiteX0" fmla="*/ 673519 w 1462558"/>
              <a:gd name="connsiteY0" fmla="*/ 0 h 1578078"/>
              <a:gd name="connsiteX1" fmla="*/ 1231454 w 1462558"/>
              <a:gd name="connsiteY1" fmla="*/ 231104 h 1578078"/>
              <a:gd name="connsiteX2" fmla="*/ 1231454 w 1462558"/>
              <a:gd name="connsiteY2" fmla="*/ 1346974 h 1578078"/>
              <a:gd name="connsiteX3" fmla="*/ 115584 w 1462558"/>
              <a:gd name="connsiteY3" fmla="*/ 1346974 h 1578078"/>
              <a:gd name="connsiteX4" fmla="*/ 14477 w 1462558"/>
              <a:gd name="connsiteY4" fmla="*/ 1223195 h 1578078"/>
              <a:gd name="connsiteX5" fmla="*/ 0 w 1462558"/>
              <a:gd name="connsiteY5" fmla="*/ 1195686 h 1578078"/>
              <a:gd name="connsiteX6" fmla="*/ 57745 w 1462558"/>
              <a:gd name="connsiteY6" fmla="*/ 1085955 h 1578078"/>
              <a:gd name="connsiteX7" fmla="*/ 57745 w 1462558"/>
              <a:gd name="connsiteY7" fmla="*/ 492123 h 1578078"/>
              <a:gd name="connsiteX8" fmla="*/ 0 w 1462558"/>
              <a:gd name="connsiteY8" fmla="*/ 382392 h 1578078"/>
              <a:gd name="connsiteX9" fmla="*/ 14477 w 1462558"/>
              <a:gd name="connsiteY9" fmla="*/ 354883 h 1578078"/>
              <a:gd name="connsiteX10" fmla="*/ 115584 w 1462558"/>
              <a:gd name="connsiteY10" fmla="*/ 231104 h 1578078"/>
              <a:gd name="connsiteX11" fmla="*/ 673519 w 1462558"/>
              <a:gd name="connsiteY11" fmla="*/ 0 h 15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558" h="1578078">
                <a:moveTo>
                  <a:pt x="673519" y="0"/>
                </a:moveTo>
                <a:cubicBezTo>
                  <a:pt x="875452" y="0"/>
                  <a:pt x="1077385" y="77035"/>
                  <a:pt x="1231454" y="231104"/>
                </a:cubicBezTo>
                <a:cubicBezTo>
                  <a:pt x="1539593" y="539243"/>
                  <a:pt x="1539593" y="1038835"/>
                  <a:pt x="1231454" y="1346974"/>
                </a:cubicBezTo>
                <a:cubicBezTo>
                  <a:pt x="923315" y="1655113"/>
                  <a:pt x="423723" y="1655113"/>
                  <a:pt x="115584" y="1346974"/>
                </a:cubicBezTo>
                <a:cubicBezTo>
                  <a:pt x="77067" y="1308456"/>
                  <a:pt x="43365" y="1266948"/>
                  <a:pt x="14477" y="1223195"/>
                </a:cubicBezTo>
                <a:lnTo>
                  <a:pt x="0" y="1195686"/>
                </a:lnTo>
                <a:lnTo>
                  <a:pt x="57745" y="1085955"/>
                </a:lnTo>
                <a:cubicBezTo>
                  <a:pt x="134779" y="895989"/>
                  <a:pt x="134779" y="682089"/>
                  <a:pt x="57745" y="492123"/>
                </a:cubicBezTo>
                <a:lnTo>
                  <a:pt x="0" y="382392"/>
                </a:lnTo>
                <a:lnTo>
                  <a:pt x="14477" y="354883"/>
                </a:lnTo>
                <a:cubicBezTo>
                  <a:pt x="43365" y="311130"/>
                  <a:pt x="77067" y="269622"/>
                  <a:pt x="115584" y="231104"/>
                </a:cubicBezTo>
                <a:cubicBezTo>
                  <a:pt x="269654" y="77035"/>
                  <a:pt x="471587" y="0"/>
                  <a:pt x="673519" y="0"/>
                </a:cubicBezTo>
                <a:close/>
              </a:path>
            </a:pathLst>
          </a:custGeom>
          <a:ln>
            <a:noFill/>
          </a:ln>
        </p:spPr>
      </p:pic>
      <p:sp>
        <p:nvSpPr>
          <p:cNvPr id="30" name="椭圆 29"/>
          <p:cNvSpPr/>
          <p:nvPr/>
        </p:nvSpPr>
        <p:spPr>
          <a:xfrm rot="2700000">
            <a:off x="4633834" y="2206762"/>
            <a:ext cx="1578077" cy="1578077"/>
          </a:xfrm>
          <a:prstGeom prst="ellipse">
            <a:avLst/>
          </a:pr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charset="0"/>
              <a:ea typeface="Calibri" panose="020F0502020204030204" charset="0"/>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9145" y="2742793"/>
            <a:ext cx="489642" cy="489642"/>
          </a:xfrm>
          <a:prstGeom prst="rect">
            <a:avLst/>
          </a:prstGeom>
        </p:spPr>
      </p:pic>
      <p:pic>
        <p:nvPicPr>
          <p:cNvPr id="28" name="图片 27"/>
          <p:cNvPicPr>
            <a:picLocks noChangeAspect="1"/>
          </p:cNvPicPr>
          <p:nvPr/>
        </p:nvPicPr>
        <p:blipFill>
          <a:blip r:embed="rId4" cstate="screen">
            <a:extLst>
              <a:ext uri="{BEBA8EAE-BF5A-486C-A8C5-ECC9F3942E4B}">
                <a14:imgProps xmlns:a14="http://schemas.microsoft.com/office/drawing/2010/main">
                  <a14:imgLayer r:embed="rId5">
                    <a14:imgEffect>
                      <a14:saturation sat="66000"/>
                    </a14:imgEffect>
                  </a14:imgLayer>
                </a14:imgProps>
              </a:ext>
            </a:extLst>
          </a:blip>
          <a:srcRect/>
          <a:stretch>
            <a:fillRect/>
          </a:stretch>
        </p:blipFill>
        <p:spPr>
          <a:xfrm>
            <a:off x="4633833" y="3553801"/>
            <a:ext cx="1578078" cy="1578077"/>
          </a:xfrm>
          <a:custGeom>
            <a:avLst/>
            <a:gdLst>
              <a:gd name="connsiteX0" fmla="*/ 789040 w 1578078"/>
              <a:gd name="connsiteY0" fmla="*/ 0 h 1578077"/>
              <a:gd name="connsiteX1" fmla="*/ 1346975 w 1578078"/>
              <a:gd name="connsiteY1" fmla="*/ 231104 h 1578077"/>
              <a:gd name="connsiteX2" fmla="*/ 1346975 w 1578078"/>
              <a:gd name="connsiteY2" fmla="*/ 1346973 h 1578077"/>
              <a:gd name="connsiteX3" fmla="*/ 231105 w 1578078"/>
              <a:gd name="connsiteY3" fmla="*/ 1346973 h 1578077"/>
              <a:gd name="connsiteX4" fmla="*/ 231105 w 1578078"/>
              <a:gd name="connsiteY4" fmla="*/ 231104 h 1578077"/>
              <a:gd name="connsiteX5" fmla="*/ 789040 w 1578078"/>
              <a:gd name="connsiteY5" fmla="*/ 0 h 157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78" h="1578077">
                <a:moveTo>
                  <a:pt x="789040" y="0"/>
                </a:moveTo>
                <a:cubicBezTo>
                  <a:pt x="990973" y="0"/>
                  <a:pt x="1192905" y="77034"/>
                  <a:pt x="1346975" y="231104"/>
                </a:cubicBezTo>
                <a:cubicBezTo>
                  <a:pt x="1655113" y="539242"/>
                  <a:pt x="1655113" y="1038835"/>
                  <a:pt x="1346975" y="1346973"/>
                </a:cubicBezTo>
                <a:cubicBezTo>
                  <a:pt x="1038836" y="1655112"/>
                  <a:pt x="539244" y="1655112"/>
                  <a:pt x="231105" y="1346973"/>
                </a:cubicBezTo>
                <a:cubicBezTo>
                  <a:pt x="-77034" y="1038835"/>
                  <a:pt x="-77034" y="539242"/>
                  <a:pt x="231105" y="231104"/>
                </a:cubicBezTo>
                <a:cubicBezTo>
                  <a:pt x="385174" y="77034"/>
                  <a:pt x="587107" y="0"/>
                  <a:pt x="789040" y="0"/>
                </a:cubicBezTo>
                <a:close/>
              </a:path>
            </a:pathLst>
          </a:custGeom>
          <a:ln>
            <a:noFill/>
          </a:ln>
        </p:spPr>
      </p:pic>
      <p:sp>
        <p:nvSpPr>
          <p:cNvPr id="33" name="任意多边形 32"/>
          <p:cNvSpPr/>
          <p:nvPr/>
        </p:nvSpPr>
        <p:spPr>
          <a:xfrm rot="2700000">
            <a:off x="5980871" y="3553799"/>
            <a:ext cx="1578078" cy="1578078"/>
          </a:xfrm>
          <a:custGeom>
            <a:avLst/>
            <a:gdLst>
              <a:gd name="connsiteX0" fmla="*/ 600331 w 1578078"/>
              <a:gd name="connsiteY0" fmla="*/ 25247 h 1578078"/>
              <a:gd name="connsiteX1" fmla="*/ 630020 w 1578078"/>
              <a:gd name="connsiteY1" fmla="*/ 16030 h 1578078"/>
              <a:gd name="connsiteX2" fmla="*/ 789039 w 1578078"/>
              <a:gd name="connsiteY2" fmla="*/ 0 h 1578078"/>
              <a:gd name="connsiteX3" fmla="*/ 1578078 w 1578078"/>
              <a:gd name="connsiteY3" fmla="*/ 789039 h 1578078"/>
              <a:gd name="connsiteX4" fmla="*/ 789039 w 1578078"/>
              <a:gd name="connsiteY4" fmla="*/ 1578078 h 1578078"/>
              <a:gd name="connsiteX5" fmla="*/ 0 w 1578078"/>
              <a:gd name="connsiteY5" fmla="*/ 789039 h 1578078"/>
              <a:gd name="connsiteX6" fmla="*/ 16031 w 1578078"/>
              <a:gd name="connsiteY6" fmla="*/ 630020 h 1578078"/>
              <a:gd name="connsiteX7" fmla="*/ 25247 w 1578078"/>
              <a:gd name="connsiteY7" fmla="*/ 600331 h 1578078"/>
              <a:gd name="connsiteX8" fmla="*/ 143668 w 1578078"/>
              <a:gd name="connsiteY8" fmla="*/ 563571 h 1578078"/>
              <a:gd name="connsiteX9" fmla="*/ 563570 w 1578078"/>
              <a:gd name="connsiteY9" fmla="*/ 143669 h 15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8078" h="1578078">
                <a:moveTo>
                  <a:pt x="600331" y="25247"/>
                </a:moveTo>
                <a:lnTo>
                  <a:pt x="630020" y="16030"/>
                </a:lnTo>
                <a:cubicBezTo>
                  <a:pt x="681385" y="5520"/>
                  <a:pt x="734567" y="0"/>
                  <a:pt x="789039" y="0"/>
                </a:cubicBezTo>
                <a:cubicBezTo>
                  <a:pt x="1224813" y="0"/>
                  <a:pt x="1578078" y="353265"/>
                  <a:pt x="1578078" y="789039"/>
                </a:cubicBezTo>
                <a:cubicBezTo>
                  <a:pt x="1578078" y="1224813"/>
                  <a:pt x="1224813" y="1578078"/>
                  <a:pt x="789039" y="1578078"/>
                </a:cubicBezTo>
                <a:cubicBezTo>
                  <a:pt x="353265" y="1578078"/>
                  <a:pt x="0" y="1224813"/>
                  <a:pt x="0" y="789039"/>
                </a:cubicBezTo>
                <a:cubicBezTo>
                  <a:pt x="0" y="734567"/>
                  <a:pt x="5520" y="681385"/>
                  <a:pt x="16031" y="630020"/>
                </a:cubicBezTo>
                <a:lnTo>
                  <a:pt x="25247" y="600331"/>
                </a:lnTo>
                <a:lnTo>
                  <a:pt x="143668" y="563571"/>
                </a:lnTo>
                <a:cubicBezTo>
                  <a:pt x="332466" y="483716"/>
                  <a:pt x="483715" y="332467"/>
                  <a:pt x="563570" y="143669"/>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ea typeface="Calibri" panose="020F0502020204030204" charset="0"/>
            </a:endParaRPr>
          </a:p>
        </p:txBody>
      </p:sp>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0862" y="4111670"/>
            <a:ext cx="506013" cy="5060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1456690" y="457200"/>
            <a:ext cx="6500495" cy="553085"/>
          </a:xfrm>
          <a:prstGeom prst="rect">
            <a:avLst/>
          </a:prstGeom>
          <a:noFill/>
        </p:spPr>
        <p:txBody>
          <a:bodyPr wrap="square" rtlCol="0">
            <a:spAutoFit/>
          </a:bodyPr>
          <a:lstStyle/>
          <a:p>
            <a:pPr algn="ctr"/>
            <a:r>
              <a:rPr lang="en-US" altLang="zh-CN" sz="3000" b="1" dirty="0">
                <a:solidFill>
                  <a:schemeClr val="tx1">
                    <a:lumMod val="75000"/>
                    <a:lumOff val="25000"/>
                  </a:schemeClr>
                </a:solidFill>
                <a:latin typeface="carterone" charset="0"/>
                <a:ea typeface="Calibri" panose="020F0502020204030204" charset="0"/>
                <a:cs typeface="carterone" charset="0"/>
              </a:rPr>
              <a:t>Problem Statement</a:t>
            </a:r>
            <a:endParaRPr lang="en-US" altLang="zh-CN" sz="3000" b="1" dirty="0">
              <a:solidFill>
                <a:schemeClr val="tx1">
                  <a:lumMod val="75000"/>
                  <a:lumOff val="25000"/>
                </a:schemeClr>
              </a:solidFill>
              <a:latin typeface="carterone" charset="0"/>
              <a:ea typeface="Calibri" panose="020F0502020204030204" charset="0"/>
              <a:cs typeface="carterone" charset="0"/>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rotWithShape="1">
          <a:blip r:embed="rId1" cstate="screen"/>
          <a:srcRect/>
          <a:stretch>
            <a:fillRect/>
          </a:stretch>
        </p:blipFill>
        <p:spPr>
          <a:xfrm>
            <a:off x="8458200" y="81280"/>
            <a:ext cx="3733800" cy="6688455"/>
          </a:xfrm>
          <a:prstGeom prst="rect">
            <a:avLst/>
          </a:prstGeom>
        </p:spPr>
      </p:pic>
      <p:sp>
        <p:nvSpPr>
          <p:cNvPr id="44" name="矩形 43"/>
          <p:cNvSpPr/>
          <p:nvPr/>
        </p:nvSpPr>
        <p:spPr>
          <a:xfrm>
            <a:off x="796290" y="1539240"/>
            <a:ext cx="7564755" cy="45834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直角三角形 44"/>
          <p:cNvSpPr/>
          <p:nvPr/>
        </p:nvSpPr>
        <p:spPr>
          <a:xfrm rot="5400000">
            <a:off x="796057" y="1539240"/>
            <a:ext cx="426720" cy="42672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rot="16200000">
            <a:off x="7323001" y="4987232"/>
            <a:ext cx="1506086" cy="765256"/>
            <a:chOff x="895914" y="5394960"/>
            <a:chExt cx="1679646" cy="853443"/>
          </a:xfrm>
        </p:grpSpPr>
        <p:sp>
          <p:nvSpPr>
            <p:cNvPr id="63" name="矩形 62"/>
            <p:cNvSpPr/>
            <p:nvPr/>
          </p:nvSpPr>
          <p:spPr>
            <a:xfrm flipH="1">
              <a:off x="895914" y="5394960"/>
              <a:ext cx="94686" cy="746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rot="5400000">
              <a:off x="1678587" y="5351430"/>
              <a:ext cx="114300" cy="16796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Text Box 99"/>
          <p:cNvSpPr txBox="1"/>
          <p:nvPr/>
        </p:nvSpPr>
        <p:spPr>
          <a:xfrm>
            <a:off x="796290" y="2041525"/>
            <a:ext cx="7564755" cy="922020"/>
          </a:xfrm>
          <a:prstGeom prst="rect">
            <a:avLst/>
          </a:prstGeom>
          <a:noFill/>
          <a:ln w="9525">
            <a:noFill/>
          </a:ln>
        </p:spPr>
        <p:txBody>
          <a:bodyPr wrap="square">
            <a:spAutoFit/>
          </a:bodyPr>
          <a:p>
            <a:pPr indent="0"/>
            <a:r>
              <a:rPr lang="en-US" b="0">
                <a:solidFill>
                  <a:srgbClr val="292929"/>
                </a:solidFill>
                <a:latin typeface="Livvic" charset="0"/>
                <a:cs typeface="Livvic" charset="0"/>
              </a:rPr>
              <a:t>Predict whether a booking will be </a:t>
            </a:r>
            <a:r>
              <a:rPr lang="en-US" b="1">
                <a:solidFill>
                  <a:srgbClr val="292929"/>
                </a:solidFill>
                <a:latin typeface="Livvic" charset="0"/>
                <a:cs typeface="Livvic" charset="0"/>
              </a:rPr>
              <a:t>canceled</a:t>
            </a:r>
            <a:r>
              <a:rPr lang="en-US" b="0">
                <a:solidFill>
                  <a:srgbClr val="292929"/>
                </a:solidFill>
                <a:latin typeface="Livvic" charset="0"/>
                <a:cs typeface="Livvic" charset="0"/>
              </a:rPr>
              <a:t> or </a:t>
            </a:r>
            <a:r>
              <a:rPr lang="en-US" b="1">
                <a:solidFill>
                  <a:srgbClr val="292929"/>
                </a:solidFill>
                <a:latin typeface="Livvic" charset="0"/>
                <a:cs typeface="Livvic" charset="0"/>
              </a:rPr>
              <a:t>not</a:t>
            </a:r>
            <a:r>
              <a:rPr lang="en-US" b="0">
                <a:solidFill>
                  <a:srgbClr val="292929"/>
                </a:solidFill>
                <a:latin typeface="Livvic" charset="0"/>
                <a:cs typeface="Livvic" charset="0"/>
              </a:rPr>
              <a:t> to allow the hotel’s manager to make better decisions in order to improve overbooking strategies and cancellation policies.</a:t>
            </a:r>
            <a:endParaRPr lang="en-US">
              <a:latin typeface="Livvic" charset="0"/>
              <a:cs typeface="Livvic" charset="0"/>
            </a:endParaRPr>
          </a:p>
        </p:txBody>
      </p:sp>
      <p:sp>
        <p:nvSpPr>
          <p:cNvPr id="2" name="Text Box 1"/>
          <p:cNvSpPr txBox="1"/>
          <p:nvPr/>
        </p:nvSpPr>
        <p:spPr>
          <a:xfrm>
            <a:off x="898525" y="4272915"/>
            <a:ext cx="7270750" cy="1076325"/>
          </a:xfrm>
          <a:prstGeom prst="rect">
            <a:avLst/>
          </a:prstGeom>
          <a:noFill/>
          <a:ln w="9525">
            <a:noFill/>
          </a:ln>
        </p:spPr>
        <p:txBody>
          <a:bodyPr wrap="square">
            <a:spAutoFit/>
          </a:bodyPr>
          <a:p>
            <a:pPr marL="285750" indent="-285750" algn="just">
              <a:buFont typeface="Arial" panose="020B0604020202020204" pitchFamily="34" charset="0"/>
              <a:buChar char="•"/>
            </a:pPr>
            <a:r>
              <a:rPr lang="en-US" sz="1600" b="0">
                <a:solidFill>
                  <a:srgbClr val="000000"/>
                </a:solidFill>
                <a:latin typeface="Livvic" charset="0"/>
                <a:ea typeface="SimSun" panose="02010600030101010101" pitchFamily="2" charset="-122"/>
                <a:cs typeface="Livvic" charset="0"/>
              </a:rPr>
              <a:t>accurately predict net demand and build better forecasts </a:t>
            </a:r>
            <a:endParaRPr lang="en-US" sz="1600" b="0">
              <a:solidFill>
                <a:srgbClr val="000000"/>
              </a:solidFill>
              <a:latin typeface="Livvic" charset="0"/>
              <a:ea typeface="SimSun" panose="02010600030101010101" pitchFamily="2" charset="-122"/>
              <a:cs typeface="Livvic" charset="0"/>
            </a:endParaRPr>
          </a:p>
          <a:p>
            <a:pPr marL="285750" indent="-285750" algn="just">
              <a:buFont typeface="Arial" panose="020B0604020202020204" pitchFamily="34" charset="0"/>
              <a:buChar char="•"/>
            </a:pPr>
            <a:r>
              <a:rPr lang="en-US" sz="1600" b="0">
                <a:solidFill>
                  <a:srgbClr val="000000"/>
                </a:solidFill>
                <a:latin typeface="Livvic" charset="0"/>
                <a:ea typeface="SimSun" panose="02010600030101010101" pitchFamily="2" charset="-122"/>
                <a:cs typeface="Livvic" charset="0"/>
              </a:rPr>
              <a:t>improve cancellation policies</a:t>
            </a:r>
            <a:endParaRPr lang="en-US" sz="1600" b="0">
              <a:solidFill>
                <a:srgbClr val="000000"/>
              </a:solidFill>
              <a:latin typeface="Livvic" charset="0"/>
              <a:ea typeface="SimSun" panose="02010600030101010101" pitchFamily="2" charset="-122"/>
              <a:cs typeface="Livvic" charset="0"/>
            </a:endParaRPr>
          </a:p>
          <a:p>
            <a:pPr marL="285750" indent="-285750" algn="just">
              <a:buFont typeface="Arial" panose="020B0604020202020204" pitchFamily="34" charset="0"/>
              <a:buChar char="•"/>
            </a:pPr>
            <a:r>
              <a:rPr lang="en-US" sz="1600" b="0">
                <a:solidFill>
                  <a:srgbClr val="000000"/>
                </a:solidFill>
                <a:latin typeface="Livvic" charset="0"/>
                <a:ea typeface="SimSun" panose="02010600030101010101" pitchFamily="2" charset="-122"/>
                <a:cs typeface="Livvic" charset="0"/>
              </a:rPr>
              <a:t>define better overbooking tactics </a:t>
            </a:r>
            <a:endParaRPr lang="en-US" sz="1600" b="0">
              <a:solidFill>
                <a:srgbClr val="000000"/>
              </a:solidFill>
              <a:latin typeface="Livvic" charset="0"/>
              <a:ea typeface="SimSun" panose="02010600030101010101" pitchFamily="2" charset="-122"/>
              <a:cs typeface="Livvic" charset="0"/>
            </a:endParaRPr>
          </a:p>
          <a:p>
            <a:pPr marL="285750" indent="-285750" algn="just">
              <a:buFont typeface="Arial" panose="020B0604020202020204" pitchFamily="34" charset="0"/>
              <a:buChar char="•"/>
            </a:pPr>
            <a:r>
              <a:rPr lang="en-US" sz="1600" b="0">
                <a:solidFill>
                  <a:srgbClr val="000000"/>
                </a:solidFill>
                <a:latin typeface="Livvic" charset="0"/>
                <a:ea typeface="SimSun" panose="02010600030101010101" pitchFamily="2" charset="-122"/>
                <a:cs typeface="Livvic" charset="0"/>
              </a:rPr>
              <a:t>use more assertive pricing and inventory allocation strategies</a:t>
            </a:r>
            <a:r>
              <a:rPr lang="en-US" sz="1600" b="0">
                <a:solidFill>
                  <a:srgbClr val="000000"/>
                </a:solidFill>
                <a:ea typeface="SimSun" panose="02010600030101010101" pitchFamily="2" charset="-122"/>
                <a:cs typeface="+mn-lt"/>
              </a:rPr>
              <a:t>.</a:t>
            </a:r>
            <a:endParaRPr lang="en-US" sz="1600" b="0">
              <a:solidFill>
                <a:srgbClr val="000000"/>
              </a:solidFill>
              <a:ea typeface="SimSun" panose="02010600030101010101" pitchFamily="2" charset="-122"/>
              <a:cs typeface="+mn-lt"/>
            </a:endParaRPr>
          </a:p>
        </p:txBody>
      </p:sp>
      <p:sp>
        <p:nvSpPr>
          <p:cNvPr id="3" name="Text Box 2"/>
          <p:cNvSpPr txBox="1"/>
          <p:nvPr/>
        </p:nvSpPr>
        <p:spPr>
          <a:xfrm>
            <a:off x="835978" y="3646805"/>
            <a:ext cx="2670175" cy="368300"/>
          </a:xfrm>
          <a:prstGeom prst="rect">
            <a:avLst/>
          </a:prstGeom>
          <a:noFill/>
        </p:spPr>
        <p:txBody>
          <a:bodyPr wrap="none" rtlCol="0">
            <a:spAutoFit/>
          </a:bodyPr>
          <a:p>
            <a:pPr algn="just"/>
            <a:r>
              <a:rPr lang="en-US" b="1">
                <a:latin typeface="Livvic" charset="0"/>
                <a:cs typeface="Livvic" charset="0"/>
              </a:rPr>
              <a:t>Reason for this Study</a:t>
            </a:r>
            <a:endParaRPr lang="en-US" b="1">
              <a:latin typeface="Livvic" charset="0"/>
              <a:cs typeface="Livvic"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73025"/>
            <a:ext cx="12192000" cy="6704330"/>
          </a:xfrm>
          <a:prstGeom prst="rect">
            <a:avLst/>
          </a:prstGeom>
        </p:spPr>
      </p:pic>
      <p:sp>
        <p:nvSpPr>
          <p:cNvPr id="3" name="文本框 2"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537555" y="4199929"/>
            <a:ext cx="3548669" cy="1861185"/>
          </a:xfrm>
          <a:prstGeom prst="rect">
            <a:avLst/>
          </a:prstGeom>
          <a:noFill/>
        </p:spPr>
        <p:txBody>
          <a:bodyPr wrap="square" rtlCol="0">
            <a:spAutoFit/>
          </a:bodyPr>
          <a:lstStyle/>
          <a:p>
            <a:r>
              <a:rPr lang="en-US" altLang="zh-CN" sz="11500" b="1" dirty="0">
                <a:solidFill>
                  <a:srgbClr val="6B7479"/>
                </a:solidFill>
                <a:latin typeface="carterone" charset="0"/>
                <a:ea typeface="Arial" panose="020B0604020202020204" pitchFamily="34" charset="0"/>
                <a:cs typeface="carterone" charset="0"/>
              </a:rPr>
              <a:t>05</a:t>
            </a:r>
            <a:endParaRPr lang="zh-CN" altLang="en-US" sz="11500" b="1" dirty="0">
              <a:solidFill>
                <a:srgbClr val="6B7479"/>
              </a:solidFill>
              <a:latin typeface="carterone" charset="0"/>
              <a:ea typeface="Arial" panose="020B0604020202020204" pitchFamily="34" charset="0"/>
              <a:cs typeface="carterone" charset="0"/>
            </a:endParaRPr>
          </a:p>
        </p:txBody>
      </p:sp>
      <p:sp>
        <p:nvSpPr>
          <p:cNvPr id="4" name="文本框 3"/>
          <p:cNvSpPr txBox="1"/>
          <p:nvPr/>
        </p:nvSpPr>
        <p:spPr>
          <a:xfrm>
            <a:off x="6201959" y="4746233"/>
            <a:ext cx="4924425" cy="768350"/>
          </a:xfrm>
          <a:prstGeom prst="rect">
            <a:avLst/>
          </a:prstGeom>
          <a:noFill/>
        </p:spPr>
        <p:txBody>
          <a:bodyPr wrap="none" rtlCol="0">
            <a:spAutoFit/>
          </a:bodyPr>
          <a:lstStyle/>
          <a:p>
            <a:pPr algn="ctr"/>
            <a:r>
              <a:rPr lang="en-US" altLang="zh-CN" sz="4400" b="1" dirty="0">
                <a:solidFill>
                  <a:srgbClr val="FFFFFF"/>
                </a:solidFill>
                <a:latin typeface="carterone" charset="0"/>
                <a:ea typeface="Arial" panose="020B0604020202020204" pitchFamily="34" charset="0"/>
                <a:cs typeface="carterone" charset="0"/>
              </a:rPr>
              <a:t>Data Description</a:t>
            </a:r>
            <a:endParaRPr lang="en-US" altLang="zh-CN" sz="4400" b="1" dirty="0">
              <a:solidFill>
                <a:srgbClr val="FFFFFF"/>
              </a:solidFill>
              <a:latin typeface="carterone" charset="0"/>
              <a:ea typeface="Arial" panose="020B0604020202020204" pitchFamily="34" charset="0"/>
              <a:cs typeface="carteron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603885" y="410210"/>
            <a:ext cx="10671175" cy="521970"/>
          </a:xfrm>
          <a:prstGeom prst="rect">
            <a:avLst/>
          </a:prstGeom>
          <a:noFill/>
        </p:spPr>
        <p:txBody>
          <a:bodyPr wrap="square" rtlCol="0">
            <a:spAutoFit/>
          </a:bodyPr>
          <a:lstStyle/>
          <a:p>
            <a:pPr algn="ctr"/>
            <a:r>
              <a:rPr lang="en-US" altLang="zh-CN" sz="2800" b="1" dirty="0">
                <a:solidFill>
                  <a:schemeClr val="tx1">
                    <a:lumMod val="75000"/>
                    <a:lumOff val="25000"/>
                  </a:schemeClr>
                </a:solidFill>
                <a:latin typeface="carterone" charset="0"/>
                <a:ea typeface="Calibri" panose="020F0502020204030204" charset="0"/>
                <a:cs typeface="carterone" charset="0"/>
              </a:rPr>
              <a:t>Dataset and Data Description</a:t>
            </a:r>
            <a:endParaRPr lang="en-US" altLang="zh-CN" sz="2800" b="1" dirty="0">
              <a:solidFill>
                <a:schemeClr val="tx1">
                  <a:lumMod val="75000"/>
                  <a:lumOff val="25000"/>
                </a:schemeClr>
              </a:solidFill>
              <a:latin typeface="carterone" charset="0"/>
              <a:ea typeface="Calibri" panose="020F0502020204030204" charset="0"/>
              <a:cs typeface="carterone" charset="0"/>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片 53" descr="C:\Users\LENOVO\Pictures\Screenshots\Screenshot (27).pngScreenshot (27)"/>
          <p:cNvPicPr>
            <a:picLocks noChangeAspect="1"/>
          </p:cNvPicPr>
          <p:nvPr/>
        </p:nvPicPr>
        <p:blipFill>
          <a:blip r:embed="rId1"/>
          <a:srcRect/>
          <a:stretch>
            <a:fillRect/>
          </a:stretch>
        </p:blipFill>
        <p:spPr>
          <a:xfrm>
            <a:off x="796290" y="2171065"/>
            <a:ext cx="7053580" cy="3977005"/>
          </a:xfrm>
          <a:custGeom>
            <a:avLst/>
            <a:gdLst>
              <a:gd name="connsiteX0" fmla="*/ 0 w 2903621"/>
              <a:gd name="connsiteY0" fmla="*/ 0 h 4684294"/>
              <a:gd name="connsiteX1" fmla="*/ 2903621 w 2903621"/>
              <a:gd name="connsiteY1" fmla="*/ 0 h 4684294"/>
              <a:gd name="connsiteX2" fmla="*/ 2903621 w 2903621"/>
              <a:gd name="connsiteY2" fmla="*/ 4684294 h 4684294"/>
              <a:gd name="connsiteX3" fmla="*/ 0 w 2903621"/>
              <a:gd name="connsiteY3" fmla="*/ 4684294 h 4684294"/>
            </a:gdLst>
            <a:ahLst/>
            <a:cxnLst>
              <a:cxn ang="0">
                <a:pos x="connsiteX0" y="connsiteY0"/>
              </a:cxn>
              <a:cxn ang="0">
                <a:pos x="connsiteX1" y="connsiteY1"/>
              </a:cxn>
              <a:cxn ang="0">
                <a:pos x="connsiteX2" y="connsiteY2"/>
              </a:cxn>
              <a:cxn ang="0">
                <a:pos x="connsiteX3" y="connsiteY3"/>
              </a:cxn>
            </a:cxnLst>
            <a:rect l="l" t="t" r="r" b="b"/>
            <a:pathLst>
              <a:path w="2903621" h="4684294">
                <a:moveTo>
                  <a:pt x="0" y="0"/>
                </a:moveTo>
                <a:lnTo>
                  <a:pt x="2903621" y="0"/>
                </a:lnTo>
                <a:lnTo>
                  <a:pt x="2903621" y="4684294"/>
                </a:lnTo>
                <a:lnTo>
                  <a:pt x="0" y="4684294"/>
                </a:lnTo>
                <a:close/>
              </a:path>
            </a:pathLst>
          </a:custGeom>
        </p:spPr>
      </p:pic>
      <p:sp>
        <p:nvSpPr>
          <p:cNvPr id="55" name="矩形 54"/>
          <p:cNvSpPr/>
          <p:nvPr/>
        </p:nvSpPr>
        <p:spPr>
          <a:xfrm>
            <a:off x="7849870" y="1288415"/>
            <a:ext cx="3515360" cy="4859020"/>
          </a:xfrm>
          <a:prstGeom prst="rect">
            <a:avLst/>
          </a:prstGeom>
          <a:solidFill>
            <a:schemeClr val="bg1"/>
          </a:solidFill>
          <a:ln>
            <a:gradFill flip="none" rotWithShape="1">
              <a:gsLst>
                <a:gs pos="0">
                  <a:srgbClr val="BFBFBF"/>
                </a:gs>
                <a:gs pos="100000">
                  <a:schemeClr val="tx1"/>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直角三角形 68"/>
          <p:cNvSpPr/>
          <p:nvPr/>
        </p:nvSpPr>
        <p:spPr>
          <a:xfrm>
            <a:off x="7849636" y="5520561"/>
            <a:ext cx="627375" cy="627375"/>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直角三角形 69"/>
          <p:cNvSpPr/>
          <p:nvPr/>
        </p:nvSpPr>
        <p:spPr>
          <a:xfrm rot="10800000">
            <a:off x="11048801" y="1288234"/>
            <a:ext cx="316526" cy="316526"/>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3033" y="1455872"/>
            <a:ext cx="834742" cy="834742"/>
          </a:xfrm>
          <a:prstGeom prst="rect">
            <a:avLst/>
          </a:prstGeom>
        </p:spPr>
      </p:pic>
      <p:sp>
        <p:nvSpPr>
          <p:cNvPr id="8" name="Text Box 7"/>
          <p:cNvSpPr txBox="1"/>
          <p:nvPr/>
        </p:nvSpPr>
        <p:spPr>
          <a:xfrm>
            <a:off x="1054100" y="1176655"/>
            <a:ext cx="6795770" cy="829945"/>
          </a:xfrm>
          <a:prstGeom prst="rect">
            <a:avLst/>
          </a:prstGeom>
          <a:noFill/>
        </p:spPr>
        <p:txBody>
          <a:bodyPr wrap="square" rtlCol="0">
            <a:spAutoFit/>
          </a:bodyPr>
          <a:p>
            <a:pPr algn="just"/>
            <a:r>
              <a:rPr lang="en-US" sz="1600">
                <a:latin typeface="Livvic" charset="0"/>
                <a:cs typeface="Livvic" charset="0"/>
              </a:rPr>
              <a:t>The data is originally from the article Hotel Booking Demand Datasets, written by Nuno Aantonio, Ana Almeida,and Luis Nunes for Data in Brief, Volume 22, February 2019.</a:t>
            </a:r>
            <a:endParaRPr lang="en-US" sz="1600">
              <a:latin typeface="Livvic" charset="0"/>
              <a:cs typeface="Livvic" charset="0"/>
            </a:endParaRPr>
          </a:p>
        </p:txBody>
      </p:sp>
      <p:sp>
        <p:nvSpPr>
          <p:cNvPr id="9" name="Text Box 8"/>
          <p:cNvSpPr txBox="1"/>
          <p:nvPr/>
        </p:nvSpPr>
        <p:spPr>
          <a:xfrm>
            <a:off x="7961630" y="2465070"/>
            <a:ext cx="3286125" cy="3107690"/>
          </a:xfrm>
          <a:prstGeom prst="rect">
            <a:avLst/>
          </a:prstGeom>
          <a:noFill/>
        </p:spPr>
        <p:txBody>
          <a:bodyPr wrap="square" rtlCol="0">
            <a:spAutoFit/>
          </a:bodyPr>
          <a:p>
            <a:pPr marL="285750" indent="-285750">
              <a:buFont typeface="Arial" panose="020B0604020202020204" pitchFamily="34" charset="0"/>
              <a:buChar char="•"/>
            </a:pPr>
            <a:r>
              <a:rPr lang="en-US" sz="1400" b="1">
                <a:latin typeface="Livvic" charset="0"/>
                <a:cs typeface="Livvic" charset="0"/>
              </a:rPr>
              <a:t>Rows</a:t>
            </a:r>
            <a:r>
              <a:rPr lang="en-US" sz="1400">
                <a:latin typeface="Livvic" charset="0"/>
                <a:cs typeface="Livvic" charset="0"/>
              </a:rPr>
              <a:t>         :  1,19,390</a:t>
            </a:r>
            <a:endParaRPr lang="en-US" sz="1400">
              <a:latin typeface="Livvic" charset="0"/>
              <a:cs typeface="Livvic" charset="0"/>
            </a:endParaRPr>
          </a:p>
          <a:p>
            <a:pPr indent="0">
              <a:buFont typeface="Arial" panose="020B0604020202020204" pitchFamily="34" charset="0"/>
              <a:buNone/>
            </a:pPr>
            <a:endParaRPr lang="en-US" sz="1400">
              <a:latin typeface="Livvic" charset="0"/>
              <a:cs typeface="Livvic" charset="0"/>
            </a:endParaRPr>
          </a:p>
          <a:p>
            <a:pPr marL="285750" indent="-285750">
              <a:buFont typeface="Arial" panose="020B0604020202020204" pitchFamily="34" charset="0"/>
              <a:buChar char="•"/>
            </a:pPr>
            <a:r>
              <a:rPr lang="en-US" sz="1400" b="1">
                <a:latin typeface="Livvic" charset="0"/>
                <a:cs typeface="Livvic" charset="0"/>
              </a:rPr>
              <a:t>Columns</a:t>
            </a:r>
            <a:r>
              <a:rPr lang="en-US" sz="1400">
                <a:latin typeface="Livvic" charset="0"/>
                <a:cs typeface="Livvic" charset="0"/>
              </a:rPr>
              <a:t>    :  32</a:t>
            </a:r>
            <a:endParaRPr lang="en-US" sz="1400">
              <a:latin typeface="Livvic" charset="0"/>
              <a:cs typeface="Livvic" charset="0"/>
            </a:endParaRPr>
          </a:p>
          <a:p>
            <a:pPr indent="0">
              <a:buFont typeface="Arial" panose="020B0604020202020204" pitchFamily="34" charset="0"/>
              <a:buNone/>
            </a:pPr>
            <a:endParaRPr lang="en-US" sz="1400">
              <a:latin typeface="Livvic" charset="0"/>
              <a:cs typeface="Livvic" charset="0"/>
            </a:endParaRPr>
          </a:p>
          <a:p>
            <a:pPr marL="285750" indent="-285750">
              <a:buFont typeface="Arial" panose="020B0604020202020204" pitchFamily="34" charset="0"/>
              <a:buChar char="•"/>
            </a:pPr>
            <a:r>
              <a:rPr lang="en-US" sz="1400" b="1">
                <a:latin typeface="Livvic" charset="0"/>
                <a:cs typeface="Livvic" charset="0"/>
              </a:rPr>
              <a:t>DataTypes</a:t>
            </a:r>
            <a:r>
              <a:rPr lang="en-US" sz="1400">
                <a:latin typeface="Livvic" charset="0"/>
                <a:cs typeface="Livvic" charset="0"/>
              </a:rPr>
              <a:t> :</a:t>
            </a:r>
            <a:endParaRPr lang="en-US" sz="1400">
              <a:latin typeface="Livvic" charset="0"/>
              <a:cs typeface="Livvic" charset="0"/>
            </a:endParaRPr>
          </a:p>
          <a:p>
            <a:pPr marL="1657350" lvl="3" indent="-285750">
              <a:buFont typeface="Arial" panose="020B0604020202020204" pitchFamily="34" charset="0"/>
              <a:buChar char="•"/>
            </a:pPr>
            <a:r>
              <a:rPr lang="en-US" sz="1400">
                <a:latin typeface="Livvic" charset="0"/>
                <a:cs typeface="Livvic" charset="0"/>
                <a:sym typeface="+mn-ea"/>
              </a:rPr>
              <a:t>int - 16</a:t>
            </a:r>
            <a:endParaRPr lang="en-US" sz="1400">
              <a:latin typeface="Livvic" charset="0"/>
              <a:cs typeface="Livvic" charset="0"/>
              <a:sym typeface="+mn-ea"/>
            </a:endParaRPr>
          </a:p>
          <a:p>
            <a:pPr lvl="2" indent="0">
              <a:buFont typeface="Arial" panose="020B0604020202020204" pitchFamily="34" charset="0"/>
              <a:buNone/>
            </a:pPr>
            <a:endParaRPr lang="en-US" sz="1400">
              <a:latin typeface="Livvic" charset="0"/>
              <a:cs typeface="Livvic" charset="0"/>
            </a:endParaRPr>
          </a:p>
          <a:p>
            <a:pPr marL="1657350" lvl="3" indent="-285750">
              <a:buFont typeface="Arial" panose="020B0604020202020204" pitchFamily="34" charset="0"/>
              <a:buChar char="•"/>
            </a:pPr>
            <a:r>
              <a:rPr lang="en-US" sz="1400">
                <a:latin typeface="Livvic" charset="0"/>
                <a:cs typeface="Livvic" charset="0"/>
                <a:sym typeface="+mn-ea"/>
              </a:rPr>
              <a:t>object - 12</a:t>
            </a:r>
            <a:endParaRPr lang="en-US" sz="1400">
              <a:latin typeface="Livvic" charset="0"/>
              <a:cs typeface="Livvic" charset="0"/>
              <a:sym typeface="+mn-ea"/>
            </a:endParaRPr>
          </a:p>
          <a:p>
            <a:pPr lvl="2" indent="0">
              <a:buFont typeface="Arial" panose="020B0604020202020204" pitchFamily="34" charset="0"/>
              <a:buNone/>
            </a:pPr>
            <a:endParaRPr lang="en-US" sz="1400">
              <a:latin typeface="Livvic" charset="0"/>
              <a:cs typeface="Livvic" charset="0"/>
            </a:endParaRPr>
          </a:p>
          <a:p>
            <a:pPr marL="1657350" lvl="3" indent="-285750">
              <a:buFont typeface="Arial" panose="020B0604020202020204" pitchFamily="34" charset="0"/>
              <a:buChar char="•"/>
            </a:pPr>
            <a:r>
              <a:rPr lang="en-US" sz="1400">
                <a:latin typeface="Livvic" charset="0"/>
                <a:cs typeface="Livvic" charset="0"/>
                <a:sym typeface="+mn-ea"/>
              </a:rPr>
              <a:t>float - 4</a:t>
            </a:r>
            <a:endParaRPr lang="en-US" sz="1400">
              <a:latin typeface="Livvic" charset="0"/>
              <a:cs typeface="Livvic" charset="0"/>
            </a:endParaRPr>
          </a:p>
          <a:p>
            <a:pPr marL="1200150" lvl="2" indent="-285750">
              <a:buFont typeface="Arial" panose="020B0604020202020204" pitchFamily="34" charset="0"/>
              <a:buChar char="•"/>
            </a:pPr>
            <a:endParaRPr lang="en-US" sz="1400">
              <a:latin typeface="Livvic" charset="0"/>
              <a:cs typeface="Livvic" charset="0"/>
            </a:endParaRPr>
          </a:p>
          <a:p>
            <a:pPr marL="285750" indent="-285750">
              <a:buFont typeface="Arial" panose="020B0604020202020204" pitchFamily="34" charset="0"/>
              <a:buChar char="•"/>
            </a:pPr>
            <a:endParaRPr lang="en-US" sz="1400">
              <a:latin typeface="Livvic" charset="0"/>
              <a:cs typeface="Livvic" charset="0"/>
            </a:endParaRPr>
          </a:p>
          <a:p>
            <a:pPr marL="285750" indent="-285750">
              <a:buFont typeface="Arial" panose="020B0604020202020204" pitchFamily="34" charset="0"/>
              <a:buChar char="•"/>
            </a:pPr>
            <a:r>
              <a:rPr lang="en-US" sz="1400" b="1">
                <a:latin typeface="Livvic" charset="0"/>
                <a:cs typeface="Livvic" charset="0"/>
              </a:rPr>
              <a:t>Target variable</a:t>
            </a:r>
            <a:r>
              <a:rPr lang="en-US" sz="1400">
                <a:latin typeface="Livvic" charset="0"/>
                <a:cs typeface="Livvic" charset="0"/>
              </a:rPr>
              <a:t> : “is_canceled”</a:t>
            </a:r>
            <a:endParaRPr lang="en-US" sz="1400">
              <a:latin typeface="Livvic" charset="0"/>
              <a:cs typeface="Livvic" charset="0"/>
            </a:endParaRPr>
          </a:p>
          <a:p>
            <a:pPr lvl="2" indent="0">
              <a:buFont typeface="Arial" panose="020B0604020202020204" pitchFamily="34" charset="0"/>
              <a:buNone/>
            </a:pPr>
            <a:endParaRPr lang="en-US" sz="1400">
              <a:latin typeface="Livvic" charset="0"/>
              <a:cs typeface="Livvic" charset="0"/>
            </a:endParaRPr>
          </a:p>
        </p:txBody>
      </p:sp>
    </p:spTree>
  </p:cSld>
  <p:clrMapOvr>
    <a:masterClrMapping/>
  </p:clrMapOvr>
  <p:transition spd="slow">
    <p:comb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quarter" idx="12"/>
          </p:nvPr>
        </p:nvSpPr>
        <p:spPr>
          <a:xfrm>
            <a:off x="1510030" y="3016885"/>
            <a:ext cx="9355455" cy="681355"/>
          </a:xfrm>
        </p:spPr>
        <p:txBody>
          <a:bodyPr/>
          <a:p>
            <a:r>
              <a:rPr lang="en-US" sz="1800">
                <a:latin typeface="Livvic" charset="0"/>
                <a:cs typeface="Livvic" charset="0"/>
              </a:rPr>
              <a:t>It includes 32 variables such as reservation and arrival,length of stay, canceled or not ,the number of adults,children,number of availabe parking spaces,total amount of special requests,agent,and/or company which made the reservation,etc.</a:t>
            </a:r>
            <a:endParaRPr lang="en-US" sz="1800">
              <a:latin typeface="Livvic" charset="0"/>
              <a:cs typeface="Livvic" charset="0"/>
            </a:endParaRPr>
          </a:p>
          <a:p>
            <a:endParaRPr lang="en-US" sz="1800">
              <a:latin typeface="Livvic" charset="0"/>
              <a:cs typeface="Livvic" charset="0"/>
            </a:endParaRPr>
          </a:p>
          <a:p>
            <a:r>
              <a:rPr lang="en-US" sz="1800">
                <a:latin typeface="Livvic" charset="0"/>
                <a:cs typeface="Livvic" charset="0"/>
              </a:rPr>
              <a:t>The motivation of this project is to paint a clear picture on hotel booking demands.Predicting cancellation can be useful not only for the vacationer but for the hotels as well</a:t>
            </a:r>
            <a:endParaRPr lang="en-US" sz="1800">
              <a:latin typeface="Livvic" charset="0"/>
              <a:cs typeface="Livvic" charset="0"/>
            </a:endParaRPr>
          </a:p>
          <a:p>
            <a:endParaRPr lang="en-US" sz="1800">
              <a:latin typeface="Livvic" charset="0"/>
              <a:cs typeface="Livvic"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21" name="Shape 421"/>
        <p:cNvGrpSpPr/>
        <p:nvPr/>
      </p:nvGrpSpPr>
      <p:grpSpPr>
        <a:xfrm>
          <a:off x="0" y="0"/>
          <a:ext cx="0" cy="0"/>
          <a:chOff x="0" y="0"/>
          <a:chExt cx="0" cy="0"/>
        </a:xfrm>
      </p:grpSpPr>
      <p:sp>
        <p:nvSpPr>
          <p:cNvPr id="422" name="Google Shape;422;p39"/>
          <p:cNvSpPr txBox="1"/>
          <p:nvPr>
            <p:ph type="title"/>
          </p:nvPr>
        </p:nvSpPr>
        <p:spPr>
          <a:xfrm>
            <a:off x="431961" y="163920"/>
            <a:ext cx="10290000" cy="763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ltLang="en-GB" sz="3200">
                <a:latin typeface="carterone" charset="0"/>
                <a:cs typeface="carterone" charset="0"/>
              </a:rPr>
              <a:t>Business Question:</a:t>
            </a:r>
            <a:endParaRPr lang="en-US" altLang="en-GB" sz="3200">
              <a:latin typeface="carterone" charset="0"/>
              <a:cs typeface="carterone" charset="0"/>
            </a:endParaRPr>
          </a:p>
        </p:txBody>
      </p:sp>
      <p:sp>
        <p:nvSpPr>
          <p:cNvPr id="424" name="Google Shape;424;p39"/>
          <p:cNvSpPr txBox="1"/>
          <p:nvPr>
            <p:ph type="title" idx="4294967295"/>
          </p:nvPr>
        </p:nvSpPr>
        <p:spPr>
          <a:xfrm>
            <a:off x="431800" y="1364827"/>
            <a:ext cx="8313420" cy="4522047"/>
          </a:xfrm>
          <a:prstGeom prst="rect">
            <a:avLst/>
          </a:prstGeom>
          <a:noFill/>
        </p:spPr>
        <p:txBody>
          <a:bodyPr spcFirstLastPara="1" wrap="square" lIns="121900" tIns="121900" rIns="121900" bIns="121900" anchor="ctr" anchorCtr="0">
            <a:noAutofit/>
          </a:bodyPr>
          <a:lstStyle/>
          <a:p>
            <a:pPr marL="0" lvl="0" indent="0" algn="l" rtl="0">
              <a:spcBef>
                <a:spcPts val="0"/>
              </a:spcBef>
              <a:spcAft>
                <a:spcPts val="0"/>
              </a:spcAft>
              <a:buNone/>
            </a:pPr>
            <a:br>
              <a:rPr sz="2135">
                <a:latin typeface="Livvic"/>
                <a:ea typeface="Livvic"/>
                <a:cs typeface="Livvic"/>
                <a:sym typeface="Livvic"/>
              </a:rPr>
            </a:br>
            <a:r>
              <a:rPr sz="2135">
                <a:latin typeface="Livvic"/>
                <a:ea typeface="Livvic"/>
                <a:cs typeface="Livvic"/>
                <a:sym typeface="Livvic"/>
              </a:rPr>
              <a:t>List of Question to help achieving the goal</a:t>
            </a:r>
            <a:br>
              <a:rPr sz="2135">
                <a:latin typeface="Livvic"/>
                <a:ea typeface="Livvic"/>
                <a:cs typeface="Livvic"/>
                <a:sym typeface="Livvic"/>
              </a:rPr>
            </a:br>
            <a:r>
              <a:rPr sz="2135">
                <a:latin typeface="Livvic"/>
                <a:ea typeface="Livvic"/>
                <a:cs typeface="Livvic"/>
                <a:sym typeface="Livvic"/>
              </a:rPr>
              <a:t>- How Market Segment Of Booking Affecting Cancellation</a:t>
            </a:r>
            <a:br>
              <a:rPr sz="2135">
                <a:latin typeface="Livvic"/>
                <a:ea typeface="Livvic"/>
                <a:cs typeface="Livvic"/>
                <a:sym typeface="Livvic"/>
              </a:rPr>
            </a:br>
            <a:br>
              <a:rPr sz="2135">
                <a:latin typeface="Livvic"/>
                <a:ea typeface="Livvic"/>
                <a:cs typeface="Livvic"/>
                <a:sym typeface="Livvic"/>
              </a:rPr>
            </a:br>
            <a:r>
              <a:rPr sz="2135">
                <a:latin typeface="Livvic"/>
                <a:ea typeface="Livvic"/>
                <a:cs typeface="Livvic"/>
                <a:sym typeface="Livvic"/>
              </a:rPr>
              <a:t>- How’s a lead time of a booking affecting cancellation</a:t>
            </a:r>
            <a:br>
              <a:rPr sz="2135">
                <a:latin typeface="Livvic"/>
                <a:ea typeface="Livvic"/>
                <a:cs typeface="Livvic"/>
                <a:sym typeface="Livvic"/>
              </a:rPr>
            </a:br>
            <a:br>
              <a:rPr sz="2135">
                <a:latin typeface="Livvic"/>
                <a:ea typeface="Livvic"/>
                <a:cs typeface="Livvic"/>
                <a:sym typeface="Livvic"/>
              </a:rPr>
            </a:br>
            <a:r>
              <a:rPr sz="2135">
                <a:latin typeface="Livvic"/>
                <a:ea typeface="Livvic"/>
                <a:cs typeface="Livvic"/>
                <a:sym typeface="Livvic"/>
              </a:rPr>
              <a:t>- How’s different deposit type affecting cancellation of </a:t>
            </a:r>
            <a:br>
              <a:rPr sz="2135">
                <a:latin typeface="Livvic"/>
                <a:ea typeface="Livvic"/>
                <a:cs typeface="Livvic"/>
                <a:sym typeface="Livvic"/>
              </a:rPr>
            </a:br>
            <a:r>
              <a:rPr lang="en-US" sz="2135">
                <a:latin typeface="Livvic"/>
                <a:ea typeface="Livvic"/>
                <a:cs typeface="Livvic"/>
                <a:sym typeface="Livvic"/>
              </a:rPr>
              <a:t>    </a:t>
            </a:r>
            <a:r>
              <a:rPr sz="2135">
                <a:latin typeface="Livvic"/>
                <a:ea typeface="Livvic"/>
                <a:cs typeface="Livvic"/>
                <a:sym typeface="Livvic"/>
              </a:rPr>
              <a:t>a booking</a:t>
            </a:r>
            <a:br>
              <a:rPr sz="2135">
                <a:latin typeface="Livvic"/>
                <a:ea typeface="Livvic"/>
                <a:cs typeface="Livvic"/>
                <a:sym typeface="Livvic"/>
              </a:rPr>
            </a:br>
            <a:br>
              <a:rPr sz="2135">
                <a:latin typeface="Livvic"/>
                <a:ea typeface="Livvic"/>
                <a:cs typeface="Livvic"/>
                <a:sym typeface="Livvic"/>
              </a:rPr>
            </a:br>
            <a:r>
              <a:rPr sz="2135">
                <a:latin typeface="Livvic"/>
                <a:ea typeface="Livvic"/>
                <a:cs typeface="Livvic"/>
                <a:sym typeface="Livvic"/>
              </a:rPr>
              <a:t>- How does cancellation rate of booking from portugal </a:t>
            </a:r>
            <a:br>
              <a:rPr sz="2135">
                <a:latin typeface="Livvic"/>
                <a:ea typeface="Livvic"/>
                <a:cs typeface="Livvic"/>
                <a:sym typeface="Livvic"/>
              </a:rPr>
            </a:br>
            <a:r>
              <a:rPr lang="en-US" sz="2135">
                <a:latin typeface="Livvic"/>
                <a:ea typeface="Livvic"/>
                <a:cs typeface="Livvic"/>
                <a:sym typeface="Livvic"/>
              </a:rPr>
              <a:t>    </a:t>
            </a:r>
            <a:r>
              <a:rPr sz="2135">
                <a:latin typeface="Livvic"/>
                <a:ea typeface="Livvic"/>
                <a:cs typeface="Livvic"/>
                <a:sym typeface="Livvic"/>
              </a:rPr>
              <a:t>and booking that’s made outside portugal</a:t>
            </a:r>
            <a:br>
              <a:rPr sz="2135">
                <a:latin typeface="Livvic"/>
                <a:ea typeface="Livvic"/>
                <a:cs typeface="Livvic"/>
                <a:sym typeface="Livvic"/>
              </a:rPr>
            </a:br>
            <a:br>
              <a:rPr sz="2135">
                <a:latin typeface="Livvic"/>
                <a:ea typeface="Livvic"/>
                <a:cs typeface="Livvic"/>
                <a:sym typeface="Livvic"/>
              </a:rPr>
            </a:br>
            <a:r>
              <a:rPr sz="2135">
                <a:latin typeface="Livvic"/>
                <a:ea typeface="Livvic"/>
                <a:cs typeface="Livvic"/>
                <a:sym typeface="Livvic"/>
              </a:rPr>
              <a:t>- What Are The Other Factors that affecting </a:t>
            </a:r>
            <a:br>
              <a:rPr sz="2135">
                <a:latin typeface="Livvic"/>
                <a:ea typeface="Livvic"/>
                <a:cs typeface="Livvic"/>
                <a:sym typeface="Livvic"/>
              </a:rPr>
            </a:br>
            <a:r>
              <a:rPr lang="en-US" sz="2135">
                <a:latin typeface="Livvic"/>
                <a:ea typeface="Livvic"/>
                <a:cs typeface="Livvic"/>
                <a:sym typeface="Livvic"/>
              </a:rPr>
              <a:t>    </a:t>
            </a:r>
            <a:r>
              <a:rPr sz="2135">
                <a:latin typeface="Livvic"/>
                <a:ea typeface="Livvic"/>
                <a:cs typeface="Livvic"/>
                <a:sym typeface="Livvic"/>
              </a:rPr>
              <a:t>cancellation of booking</a:t>
            </a:r>
            <a:br>
              <a:rPr sz="2135">
                <a:latin typeface="Livvic"/>
                <a:ea typeface="Livvic"/>
                <a:cs typeface="Livvic"/>
                <a:sym typeface="Livvic"/>
              </a:rPr>
            </a:br>
            <a:br>
              <a:rPr sz="2135">
                <a:latin typeface="Livvic"/>
                <a:ea typeface="Livvic"/>
                <a:cs typeface="Livvic"/>
                <a:sym typeface="Livvic"/>
              </a:rPr>
            </a:br>
            <a:r>
              <a:rPr sz="2135">
                <a:latin typeface="Livvic"/>
                <a:ea typeface="Livvic"/>
                <a:cs typeface="Livvic"/>
                <a:sym typeface="Livvic"/>
              </a:rPr>
              <a:t>- What machine learning algorithm that has the highest </a:t>
            </a:r>
            <a:br>
              <a:rPr sz="2135">
                <a:latin typeface="Livvic"/>
                <a:ea typeface="Livvic"/>
                <a:cs typeface="Livvic"/>
                <a:sym typeface="Livvic"/>
              </a:rPr>
            </a:br>
            <a:r>
              <a:rPr lang="en-US" sz="2135">
                <a:latin typeface="Livvic"/>
                <a:ea typeface="Livvic"/>
                <a:cs typeface="Livvic"/>
                <a:sym typeface="Livvic"/>
              </a:rPr>
              <a:t>    </a:t>
            </a:r>
            <a:r>
              <a:rPr sz="2135">
                <a:latin typeface="Livvic"/>
                <a:ea typeface="Livvic"/>
                <a:cs typeface="Livvic"/>
                <a:sym typeface="Livvic"/>
              </a:rPr>
              <a:t>accuracy when it comes predicting hotel booking </a:t>
            </a:r>
            <a:br>
              <a:rPr sz="2135">
                <a:latin typeface="Livvic"/>
                <a:ea typeface="Livvic"/>
                <a:cs typeface="Livvic"/>
                <a:sym typeface="Livvic"/>
              </a:rPr>
            </a:br>
            <a:r>
              <a:rPr lang="en-US" sz="2135">
                <a:latin typeface="Livvic"/>
                <a:ea typeface="Livvic"/>
                <a:cs typeface="Livvic"/>
                <a:sym typeface="Livvic"/>
              </a:rPr>
              <a:t>    </a:t>
            </a:r>
            <a:r>
              <a:rPr sz="2135">
                <a:latin typeface="Livvic"/>
                <a:ea typeface="Livvic"/>
                <a:cs typeface="Livvic"/>
                <a:sym typeface="Livvic"/>
              </a:rPr>
              <a:t>cancellations</a:t>
            </a:r>
            <a:endParaRPr sz="2135">
              <a:latin typeface="Livvic"/>
              <a:ea typeface="Livvic"/>
              <a:cs typeface="Livvic"/>
              <a:sym typeface="Livvic"/>
            </a:endParaRPr>
          </a:p>
        </p:txBody>
      </p:sp>
      <p:sp>
        <p:nvSpPr>
          <p:cNvPr id="7208" name="Google Shape;7208;p83"/>
          <p:cNvSpPr/>
          <p:nvPr/>
        </p:nvSpPr>
        <p:spPr>
          <a:xfrm>
            <a:off x="8976360" y="2070947"/>
            <a:ext cx="2489200" cy="2396067"/>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73025"/>
            <a:ext cx="12192000" cy="6704330"/>
          </a:xfrm>
          <a:prstGeom prst="rect">
            <a:avLst/>
          </a:prstGeom>
        </p:spPr>
      </p:pic>
      <p:sp>
        <p:nvSpPr>
          <p:cNvPr id="3" name="文本框 2"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537555" y="4199929"/>
            <a:ext cx="3548669" cy="1861185"/>
          </a:xfrm>
          <a:prstGeom prst="rect">
            <a:avLst/>
          </a:prstGeom>
          <a:noFill/>
        </p:spPr>
        <p:txBody>
          <a:bodyPr wrap="square" rtlCol="0">
            <a:spAutoFit/>
          </a:bodyPr>
          <a:lstStyle/>
          <a:p>
            <a:r>
              <a:rPr lang="en-US" altLang="zh-CN" sz="11500" b="1" dirty="0">
                <a:solidFill>
                  <a:srgbClr val="6B7479"/>
                </a:solidFill>
                <a:latin typeface="carterone" charset="0"/>
                <a:ea typeface="Arial" panose="020B0604020202020204" pitchFamily="34" charset="0"/>
                <a:cs typeface="carterone" charset="0"/>
              </a:rPr>
              <a:t>06</a:t>
            </a:r>
            <a:endParaRPr lang="zh-CN" altLang="en-US" sz="11500" b="1" dirty="0">
              <a:solidFill>
                <a:srgbClr val="6B7479"/>
              </a:solidFill>
              <a:latin typeface="carterone" charset="0"/>
              <a:ea typeface="Arial" panose="020B0604020202020204" pitchFamily="34" charset="0"/>
              <a:cs typeface="carterone" charset="0"/>
            </a:endParaRPr>
          </a:p>
        </p:txBody>
      </p:sp>
      <p:sp>
        <p:nvSpPr>
          <p:cNvPr id="4" name="文本框 3"/>
          <p:cNvSpPr txBox="1"/>
          <p:nvPr/>
        </p:nvSpPr>
        <p:spPr>
          <a:xfrm>
            <a:off x="5918114" y="4200133"/>
            <a:ext cx="5300345" cy="1445260"/>
          </a:xfrm>
          <a:prstGeom prst="rect">
            <a:avLst/>
          </a:prstGeom>
          <a:noFill/>
        </p:spPr>
        <p:txBody>
          <a:bodyPr wrap="none" rtlCol="0">
            <a:spAutoFit/>
          </a:bodyPr>
          <a:lstStyle/>
          <a:p>
            <a:pPr algn="ctr"/>
            <a:r>
              <a:rPr lang="en-US" altLang="zh-CN" sz="4400" b="1" dirty="0">
                <a:solidFill>
                  <a:srgbClr val="FFFFFF"/>
                </a:solidFill>
                <a:latin typeface="carterone" charset="0"/>
                <a:ea typeface="Arial" panose="020B0604020202020204" pitchFamily="34" charset="0"/>
                <a:cs typeface="carterone" charset="0"/>
              </a:rPr>
              <a:t>Exploratory Data </a:t>
            </a:r>
            <a:endParaRPr lang="en-US" altLang="zh-CN" sz="4400" b="1" dirty="0">
              <a:solidFill>
                <a:srgbClr val="FFFFFF"/>
              </a:solidFill>
              <a:latin typeface="carterone" charset="0"/>
              <a:ea typeface="Arial" panose="020B0604020202020204" pitchFamily="34" charset="0"/>
              <a:cs typeface="carterone" charset="0"/>
            </a:endParaRPr>
          </a:p>
          <a:p>
            <a:pPr algn="ctr"/>
            <a:r>
              <a:rPr lang="en-US" altLang="zh-CN" sz="4400" b="1" dirty="0">
                <a:solidFill>
                  <a:srgbClr val="FFFFFF"/>
                </a:solidFill>
                <a:latin typeface="carterone" charset="0"/>
                <a:ea typeface="Arial" panose="020B0604020202020204" pitchFamily="34" charset="0"/>
                <a:cs typeface="carterone" charset="0"/>
              </a:rPr>
              <a:t>Analysis</a:t>
            </a:r>
            <a:endParaRPr lang="en-US" altLang="zh-CN" sz="4400" b="1" dirty="0">
              <a:solidFill>
                <a:srgbClr val="FFFFFF"/>
              </a:solidFill>
              <a:latin typeface="carterone" charset="0"/>
              <a:ea typeface="Arial" panose="020B0604020202020204" pitchFamily="34" charset="0"/>
              <a:cs typeface="carteron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18" name="Shape 318"/>
        <p:cNvGrpSpPr/>
        <p:nvPr/>
      </p:nvGrpSpPr>
      <p:grpSpPr>
        <a:xfrm>
          <a:off x="0" y="0"/>
          <a:ext cx="0" cy="0"/>
          <a:chOff x="0" y="0"/>
          <a:chExt cx="0" cy="0"/>
        </a:xfrm>
      </p:grpSpPr>
      <p:sp>
        <p:nvSpPr>
          <p:cNvPr id="319" name="Google Shape;319;p34"/>
          <p:cNvSpPr txBox="1"/>
          <p:nvPr>
            <p:ph type="body" idx="1"/>
          </p:nvPr>
        </p:nvSpPr>
        <p:spPr>
          <a:xfrm>
            <a:off x="5615940" y="1604433"/>
            <a:ext cx="6051973" cy="471085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sz="1800">
                <a:latin typeface="Livvic"/>
                <a:ea typeface="Livvic"/>
                <a:cs typeface="Livvic"/>
                <a:sym typeface="Livvic"/>
              </a:rPr>
              <a:t>Predicting Hotel Booking Cancellation </a:t>
            </a:r>
            <a:endParaRPr sz="1800">
              <a:latin typeface="Livvic"/>
              <a:ea typeface="Livvic"/>
              <a:cs typeface="Livvic"/>
              <a:sym typeface="Livvic"/>
            </a:endParaRPr>
          </a:p>
          <a:p>
            <a:pPr marL="0" lvl="0" indent="0" algn="l" rtl="0">
              <a:spcBef>
                <a:spcPts val="0"/>
              </a:spcBef>
              <a:spcAft>
                <a:spcPts val="0"/>
              </a:spcAft>
              <a:buNone/>
            </a:pPr>
            <a:r>
              <a:rPr sz="1800">
                <a:latin typeface="Livvic"/>
                <a:ea typeface="Livvic"/>
                <a:cs typeface="Livvic"/>
                <a:sym typeface="Livvic"/>
              </a:rPr>
              <a:t>Is a machine learning classification</a:t>
            </a:r>
            <a:endParaRPr sz="1800">
              <a:latin typeface="Livvic"/>
              <a:ea typeface="Livvic"/>
              <a:cs typeface="Livvic"/>
              <a:sym typeface="Livvic"/>
            </a:endParaRPr>
          </a:p>
          <a:p>
            <a:pPr marL="0" lvl="0" indent="0" algn="l" rtl="0">
              <a:spcBef>
                <a:spcPts val="0"/>
              </a:spcBef>
              <a:spcAft>
                <a:spcPts val="0"/>
              </a:spcAft>
              <a:buNone/>
            </a:pPr>
            <a:r>
              <a:rPr sz="1800">
                <a:latin typeface="Livvic"/>
                <a:ea typeface="Livvic"/>
                <a:cs typeface="Livvic"/>
                <a:sym typeface="Livvic"/>
              </a:rPr>
              <a:t> project that will try to predict </a:t>
            </a:r>
            <a:endParaRPr sz="1800">
              <a:latin typeface="Livvic"/>
              <a:ea typeface="Livvic"/>
              <a:cs typeface="Livvic"/>
              <a:sym typeface="Livvic"/>
            </a:endParaRPr>
          </a:p>
          <a:p>
            <a:pPr marL="0" lvl="0" indent="0" algn="l" rtl="0">
              <a:spcBef>
                <a:spcPts val="0"/>
              </a:spcBef>
              <a:spcAft>
                <a:spcPts val="0"/>
              </a:spcAft>
              <a:buNone/>
            </a:pPr>
            <a:r>
              <a:rPr sz="1800">
                <a:latin typeface="Livvic"/>
                <a:ea typeface="Livvic"/>
                <a:cs typeface="Livvic"/>
                <a:sym typeface="Livvic"/>
              </a:rPr>
              <a:t>whether a booking will be cancelled or a booking </a:t>
            </a:r>
            <a:endParaRPr sz="1800">
              <a:latin typeface="Livvic"/>
              <a:ea typeface="Livvic"/>
              <a:cs typeface="Livvic"/>
              <a:sym typeface="Livvic"/>
            </a:endParaRPr>
          </a:p>
          <a:p>
            <a:pPr marL="0" lvl="0" indent="0" algn="l" rtl="0">
              <a:spcBef>
                <a:spcPts val="0"/>
              </a:spcBef>
              <a:spcAft>
                <a:spcPts val="0"/>
              </a:spcAft>
              <a:buNone/>
            </a:pPr>
            <a:r>
              <a:rPr sz="1800">
                <a:latin typeface="Livvic"/>
                <a:ea typeface="Livvic"/>
                <a:cs typeface="Livvic"/>
                <a:sym typeface="Livvic"/>
              </a:rPr>
              <a:t>will not be cancelled using machine </a:t>
            </a:r>
            <a:endParaRPr sz="1800">
              <a:latin typeface="Livvic"/>
              <a:ea typeface="Livvic"/>
              <a:cs typeface="Livvic"/>
              <a:sym typeface="Livvic"/>
            </a:endParaRPr>
          </a:p>
          <a:p>
            <a:pPr marL="0" lvl="0" indent="0" algn="l" rtl="0">
              <a:spcBef>
                <a:spcPts val="0"/>
              </a:spcBef>
              <a:spcAft>
                <a:spcPts val="0"/>
              </a:spcAft>
              <a:buNone/>
            </a:pPr>
            <a:r>
              <a:rPr sz="1800">
                <a:latin typeface="Livvic"/>
                <a:ea typeface="Livvic"/>
                <a:cs typeface="Livvic"/>
                <a:sym typeface="Livvic"/>
              </a:rPr>
              <a:t>learning based on historical data.</a:t>
            </a:r>
            <a:endParaRPr sz="1800">
              <a:latin typeface="Livvic"/>
              <a:ea typeface="Livvic"/>
              <a:cs typeface="Livvic"/>
              <a:sym typeface="Livvic"/>
            </a:endParaRPr>
          </a:p>
          <a:p>
            <a:pPr marL="0" lvl="0" indent="0" algn="l" rtl="0">
              <a:spcBef>
                <a:spcPts val="0"/>
              </a:spcBef>
              <a:spcAft>
                <a:spcPts val="0"/>
              </a:spcAft>
              <a:buNone/>
            </a:pPr>
            <a:endParaRPr sz="1865">
              <a:latin typeface="Livvic"/>
              <a:ea typeface="Livvic"/>
              <a:cs typeface="Livvic"/>
              <a:sym typeface="Livvic"/>
            </a:endParaRPr>
          </a:p>
          <a:p>
            <a:pPr marL="0" lvl="0" indent="0" algn="l" rtl="0">
              <a:spcBef>
                <a:spcPts val="0"/>
              </a:spcBef>
              <a:spcAft>
                <a:spcPts val="0"/>
              </a:spcAft>
              <a:buNone/>
            </a:pPr>
            <a:endParaRPr lang="en-US" sz="1865">
              <a:sym typeface="+mn-ea"/>
            </a:endParaRPr>
          </a:p>
          <a:p>
            <a:pPr marL="0" lvl="0" indent="0" algn="l" rtl="0">
              <a:spcBef>
                <a:spcPts val="0"/>
              </a:spcBef>
              <a:spcAft>
                <a:spcPts val="0"/>
              </a:spcAft>
              <a:buNone/>
            </a:pPr>
            <a:r>
              <a:rPr lang="en-US" sz="1800">
                <a:latin typeface="Livvic" charset="0"/>
                <a:cs typeface="Livvic" charset="0"/>
                <a:sym typeface="+mn-ea"/>
              </a:rPr>
              <a:t>The data is originally from the article Hotel Booking Demand Datasets, written by Nuno Aantonio, Ana Almeida,and Luis Nunes for Data in Brief, Volume 22, February 2019.</a:t>
            </a:r>
            <a:endParaRPr lang="en-US" sz="1800">
              <a:latin typeface="Livvic" charset="0"/>
              <a:cs typeface="Livvic" charset="0"/>
            </a:endParaRPr>
          </a:p>
          <a:p>
            <a:pPr marL="0" lvl="0" indent="0" algn="l" rtl="0">
              <a:spcBef>
                <a:spcPts val="0"/>
              </a:spcBef>
              <a:spcAft>
                <a:spcPts val="0"/>
              </a:spcAft>
              <a:buNone/>
            </a:pPr>
            <a:endParaRPr sz="1865">
              <a:latin typeface="Livvic"/>
              <a:ea typeface="Livvic"/>
              <a:cs typeface="Livvic"/>
              <a:sym typeface="Livvic"/>
            </a:endParaRPr>
          </a:p>
          <a:p>
            <a:pPr marL="0" lvl="0" indent="0" algn="l" rtl="0">
              <a:spcBef>
                <a:spcPts val="0"/>
              </a:spcBef>
              <a:spcAft>
                <a:spcPts val="0"/>
              </a:spcAft>
              <a:buNone/>
            </a:pPr>
            <a:endParaRPr sz="1865">
              <a:latin typeface="Livvic"/>
              <a:ea typeface="Livvic"/>
              <a:cs typeface="Livvic"/>
              <a:sym typeface="Livvic"/>
            </a:endParaRPr>
          </a:p>
          <a:p>
            <a:pPr marL="0" lvl="0" indent="0" algn="l" rtl="0">
              <a:spcBef>
                <a:spcPts val="0"/>
              </a:spcBef>
              <a:spcAft>
                <a:spcPts val="0"/>
              </a:spcAft>
              <a:buNone/>
            </a:pPr>
            <a:endParaRPr sz="1865">
              <a:latin typeface="Livvic"/>
              <a:ea typeface="Livvic"/>
              <a:cs typeface="Livvic"/>
              <a:sym typeface="Livvic"/>
            </a:endParaRPr>
          </a:p>
        </p:txBody>
      </p:sp>
      <p:sp>
        <p:nvSpPr>
          <p:cNvPr id="320" name="Google Shape;320;p34"/>
          <p:cNvSpPr txBox="1"/>
          <p:nvPr>
            <p:ph type="title"/>
          </p:nvPr>
        </p:nvSpPr>
        <p:spPr>
          <a:xfrm>
            <a:off x="950968" y="719333"/>
            <a:ext cx="10290000" cy="763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b="0">
                <a:solidFill>
                  <a:schemeClr val="dk1"/>
                </a:solidFill>
                <a:latin typeface="carterone" charset="0"/>
                <a:cs typeface="carterone" charset="0"/>
              </a:rPr>
              <a:t>About the project :</a:t>
            </a:r>
            <a:endParaRPr lang="en-US" b="0">
              <a:solidFill>
                <a:schemeClr val="dk1"/>
              </a:solidFill>
              <a:latin typeface="carterone" charset="0"/>
              <a:cs typeface="carterone" charset="0"/>
            </a:endParaRPr>
          </a:p>
        </p:txBody>
      </p:sp>
      <p:pic>
        <p:nvPicPr>
          <p:cNvPr id="2" name="Picture 1"/>
          <p:cNvPicPr>
            <a:picLocks noChangeAspect="1"/>
          </p:cNvPicPr>
          <p:nvPr/>
        </p:nvPicPr>
        <p:blipFill>
          <a:blip r:embed="rId1"/>
          <a:stretch>
            <a:fillRect/>
          </a:stretch>
        </p:blipFill>
        <p:spPr>
          <a:xfrm>
            <a:off x="815340" y="1796627"/>
            <a:ext cx="3613573" cy="362542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ubtitle 1"/>
          <p:cNvSpPr/>
          <p:nvPr>
            <p:ph type="subTitle" idx="1"/>
          </p:nvPr>
        </p:nvSpPr>
        <p:spPr/>
        <p:txBody>
          <a:bodyPr/>
          <a:p>
            <a:endParaRPr lang="en-US"/>
          </a:p>
        </p:txBody>
      </p:sp>
      <p:sp>
        <p:nvSpPr>
          <p:cNvPr id="3" name="Title 2"/>
          <p:cNvSpPr/>
          <p:nvPr>
            <p:ph type="title"/>
          </p:nvPr>
        </p:nvSpPr>
        <p:spPr>
          <a:xfrm>
            <a:off x="431800" y="356447"/>
            <a:ext cx="10977880" cy="763693"/>
          </a:xfrm>
        </p:spPr>
        <p:txBody>
          <a:bodyPr/>
          <a:p>
            <a:r>
              <a:rPr lang="en-US" sz="2135" b="1">
                <a:latin typeface="carterone" charset="0"/>
                <a:cs typeface="carterone" charset="0"/>
              </a:rPr>
              <a:t>Cancellation Rate Per Market Segment</a:t>
            </a:r>
            <a:endParaRPr lang="en-US" sz="2135" b="1">
              <a:latin typeface="carterone" charset="0"/>
              <a:cs typeface="carterone" charset="0"/>
            </a:endParaRPr>
          </a:p>
        </p:txBody>
      </p:sp>
      <p:pic>
        <p:nvPicPr>
          <p:cNvPr id="100" name="Picture 99"/>
          <p:cNvPicPr/>
          <p:nvPr/>
        </p:nvPicPr>
        <p:blipFill>
          <a:blip r:embed="rId1"/>
          <a:stretch>
            <a:fillRect/>
          </a:stretch>
        </p:blipFill>
        <p:spPr>
          <a:xfrm>
            <a:off x="143087" y="1176867"/>
            <a:ext cx="6539653" cy="3761740"/>
          </a:xfrm>
          <a:prstGeom prst="rect">
            <a:avLst/>
          </a:prstGeom>
          <a:noFill/>
          <a:ln w="9525">
            <a:noFill/>
          </a:ln>
        </p:spPr>
      </p:pic>
      <p:sp>
        <p:nvSpPr>
          <p:cNvPr id="5" name="Title 2"/>
          <p:cNvSpPr/>
          <p:nvPr/>
        </p:nvSpPr>
        <p:spPr>
          <a:xfrm>
            <a:off x="7343987" y="1316567"/>
            <a:ext cx="4422987" cy="5340773"/>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panose="03080802040405060005"/>
              <a:buNone/>
              <a:defRPr sz="3000" b="0" i="0" u="none" strike="noStrike" cap="none">
                <a:solidFill>
                  <a:schemeClr val="dk1"/>
                </a:solidFill>
                <a:latin typeface="Carter One" panose="03080802040405060005"/>
                <a:ea typeface="Carter One" panose="03080802040405060005"/>
                <a:cs typeface="Carter One" panose="03080802040405060005"/>
                <a:sym typeface="Carter One" panose="03080802040405060005"/>
              </a:defRPr>
            </a:lvl1pPr>
            <a:lvl2pPr marR="0" lvl="1" algn="l" rtl="0">
              <a:lnSpc>
                <a:spcPct val="100000"/>
              </a:lnSpc>
              <a:spcBef>
                <a:spcPts val="0"/>
              </a:spcBef>
              <a:spcAft>
                <a:spcPts val="0"/>
              </a:spcAft>
              <a:buClr>
                <a:schemeClr val="dk1"/>
              </a:buClr>
              <a:buSzPts val="3000"/>
              <a:buFont typeface="Carter One" panose="03080802040405060005"/>
              <a:buNone/>
              <a:defRPr sz="3000" b="1" i="0" u="none" strike="noStrike" cap="none">
                <a:solidFill>
                  <a:schemeClr val="dk1"/>
                </a:solidFill>
                <a:latin typeface="Carter One" panose="03080802040405060005"/>
                <a:ea typeface="Carter One" panose="03080802040405060005"/>
                <a:cs typeface="Carter One" panose="03080802040405060005"/>
                <a:sym typeface="Carter One" panose="03080802040405060005"/>
              </a:defRPr>
            </a:lvl2pPr>
            <a:lvl3pPr marR="0" lvl="2" algn="l" rtl="0">
              <a:lnSpc>
                <a:spcPct val="100000"/>
              </a:lnSpc>
              <a:spcBef>
                <a:spcPts val="0"/>
              </a:spcBef>
              <a:spcAft>
                <a:spcPts val="0"/>
              </a:spcAft>
              <a:buClr>
                <a:schemeClr val="dk1"/>
              </a:buClr>
              <a:buSzPts val="3000"/>
              <a:buFont typeface="Carter One" panose="03080802040405060005"/>
              <a:buNone/>
              <a:defRPr sz="3000" b="1" i="0" u="none" strike="noStrike" cap="none">
                <a:solidFill>
                  <a:schemeClr val="dk1"/>
                </a:solidFill>
                <a:latin typeface="Carter One" panose="03080802040405060005"/>
                <a:ea typeface="Carter One" panose="03080802040405060005"/>
                <a:cs typeface="Carter One" panose="03080802040405060005"/>
                <a:sym typeface="Carter One" panose="03080802040405060005"/>
              </a:defRPr>
            </a:lvl3pPr>
            <a:lvl4pPr marR="0" lvl="3" algn="l" rtl="0">
              <a:lnSpc>
                <a:spcPct val="100000"/>
              </a:lnSpc>
              <a:spcBef>
                <a:spcPts val="0"/>
              </a:spcBef>
              <a:spcAft>
                <a:spcPts val="0"/>
              </a:spcAft>
              <a:buClr>
                <a:schemeClr val="dk1"/>
              </a:buClr>
              <a:buSzPts val="3000"/>
              <a:buFont typeface="Carter One" panose="03080802040405060005"/>
              <a:buNone/>
              <a:defRPr sz="3000" b="1" i="0" u="none" strike="noStrike" cap="none">
                <a:solidFill>
                  <a:schemeClr val="dk1"/>
                </a:solidFill>
                <a:latin typeface="Carter One" panose="03080802040405060005"/>
                <a:ea typeface="Carter One" panose="03080802040405060005"/>
                <a:cs typeface="Carter One" panose="03080802040405060005"/>
                <a:sym typeface="Carter One" panose="03080802040405060005"/>
              </a:defRPr>
            </a:lvl4pPr>
            <a:lvl5pPr marR="0" lvl="4" algn="l" rtl="0">
              <a:lnSpc>
                <a:spcPct val="100000"/>
              </a:lnSpc>
              <a:spcBef>
                <a:spcPts val="0"/>
              </a:spcBef>
              <a:spcAft>
                <a:spcPts val="0"/>
              </a:spcAft>
              <a:buClr>
                <a:schemeClr val="dk1"/>
              </a:buClr>
              <a:buSzPts val="3000"/>
              <a:buFont typeface="Carter One" panose="03080802040405060005"/>
              <a:buNone/>
              <a:defRPr sz="3000" b="1" i="0" u="none" strike="noStrike" cap="none">
                <a:solidFill>
                  <a:schemeClr val="dk1"/>
                </a:solidFill>
                <a:latin typeface="Carter One" panose="03080802040405060005"/>
                <a:ea typeface="Carter One" panose="03080802040405060005"/>
                <a:cs typeface="Carter One" panose="03080802040405060005"/>
                <a:sym typeface="Carter One" panose="03080802040405060005"/>
              </a:defRPr>
            </a:lvl5pPr>
            <a:lvl6pPr marR="0" lvl="5" algn="l" rtl="0">
              <a:lnSpc>
                <a:spcPct val="100000"/>
              </a:lnSpc>
              <a:spcBef>
                <a:spcPts val="0"/>
              </a:spcBef>
              <a:spcAft>
                <a:spcPts val="0"/>
              </a:spcAft>
              <a:buClr>
                <a:schemeClr val="dk1"/>
              </a:buClr>
              <a:buSzPts val="3000"/>
              <a:buFont typeface="Carter One" panose="03080802040405060005"/>
              <a:buNone/>
              <a:defRPr sz="3000" b="1" i="0" u="none" strike="noStrike" cap="none">
                <a:solidFill>
                  <a:schemeClr val="dk1"/>
                </a:solidFill>
                <a:latin typeface="Carter One" panose="03080802040405060005"/>
                <a:ea typeface="Carter One" panose="03080802040405060005"/>
                <a:cs typeface="Carter One" panose="03080802040405060005"/>
                <a:sym typeface="Carter One" panose="03080802040405060005"/>
              </a:defRPr>
            </a:lvl6pPr>
            <a:lvl7pPr marR="0" lvl="6" algn="l" rtl="0">
              <a:lnSpc>
                <a:spcPct val="100000"/>
              </a:lnSpc>
              <a:spcBef>
                <a:spcPts val="0"/>
              </a:spcBef>
              <a:spcAft>
                <a:spcPts val="0"/>
              </a:spcAft>
              <a:buClr>
                <a:schemeClr val="dk1"/>
              </a:buClr>
              <a:buSzPts val="3000"/>
              <a:buFont typeface="Carter One" panose="03080802040405060005"/>
              <a:buNone/>
              <a:defRPr sz="3000" b="1" i="0" u="none" strike="noStrike" cap="none">
                <a:solidFill>
                  <a:schemeClr val="dk1"/>
                </a:solidFill>
                <a:latin typeface="Carter One" panose="03080802040405060005"/>
                <a:ea typeface="Carter One" panose="03080802040405060005"/>
                <a:cs typeface="Carter One" panose="03080802040405060005"/>
                <a:sym typeface="Carter One" panose="03080802040405060005"/>
              </a:defRPr>
            </a:lvl7pPr>
            <a:lvl8pPr marR="0" lvl="7" algn="l" rtl="0">
              <a:lnSpc>
                <a:spcPct val="100000"/>
              </a:lnSpc>
              <a:spcBef>
                <a:spcPts val="0"/>
              </a:spcBef>
              <a:spcAft>
                <a:spcPts val="0"/>
              </a:spcAft>
              <a:buClr>
                <a:schemeClr val="dk1"/>
              </a:buClr>
              <a:buSzPts val="3000"/>
              <a:buFont typeface="Carter One" panose="03080802040405060005"/>
              <a:buNone/>
              <a:defRPr sz="3000" b="1" i="0" u="none" strike="noStrike" cap="none">
                <a:solidFill>
                  <a:schemeClr val="dk1"/>
                </a:solidFill>
                <a:latin typeface="Carter One" panose="03080802040405060005"/>
                <a:ea typeface="Carter One" panose="03080802040405060005"/>
                <a:cs typeface="Carter One" panose="03080802040405060005"/>
                <a:sym typeface="Carter One" panose="03080802040405060005"/>
              </a:defRPr>
            </a:lvl8pPr>
            <a:lvl9pPr marR="0" lvl="8" algn="l" rtl="0">
              <a:lnSpc>
                <a:spcPct val="100000"/>
              </a:lnSpc>
              <a:spcBef>
                <a:spcPts val="0"/>
              </a:spcBef>
              <a:spcAft>
                <a:spcPts val="0"/>
              </a:spcAft>
              <a:buClr>
                <a:schemeClr val="dk1"/>
              </a:buClr>
              <a:buSzPts val="3000"/>
              <a:buFont typeface="Carter One" panose="03080802040405060005"/>
              <a:buNone/>
              <a:defRPr sz="3000" b="1" i="0" u="none" strike="noStrike" cap="none">
                <a:solidFill>
                  <a:schemeClr val="dk1"/>
                </a:solidFill>
                <a:latin typeface="Carter One" panose="03080802040405060005"/>
                <a:ea typeface="Carter One" panose="03080802040405060005"/>
                <a:cs typeface="Carter One" panose="03080802040405060005"/>
                <a:sym typeface="Carter One" panose="03080802040405060005"/>
              </a:defRPr>
            </a:lvl9pPr>
          </a:lstStyle>
          <a:p>
            <a:r>
              <a:rPr lang="en-US" sz="1800">
                <a:latin typeface="Livvic" charset="0"/>
                <a:cs typeface="Livvic" charset="0"/>
              </a:rPr>
              <a:t>1. from our analysis we see that </a:t>
            </a:r>
            <a:br>
              <a:rPr lang="en-US" sz="1800">
                <a:latin typeface="Livvic" charset="0"/>
                <a:cs typeface="Livvic" charset="0"/>
              </a:rPr>
            </a:br>
            <a:r>
              <a:rPr lang="en-US" sz="1800">
                <a:latin typeface="Livvic" charset="0"/>
                <a:cs typeface="Livvic" charset="0"/>
              </a:rPr>
              <a:t>corporate , Direct has a cancellation rate around 18 - 22% of their booking</a:t>
            </a:r>
            <a:endParaRPr lang="en-US" sz="1800">
              <a:latin typeface="Livvic" charset="0"/>
              <a:cs typeface="Livvic" charset="0"/>
            </a:endParaRPr>
          </a:p>
          <a:p>
            <a:br>
              <a:rPr lang="en-US" sz="1800">
                <a:latin typeface="Livvic" charset="0"/>
                <a:cs typeface="Livvic" charset="0"/>
              </a:rPr>
            </a:br>
            <a:r>
              <a:rPr lang="en-US" sz="1800">
                <a:latin typeface="Livvic" charset="0"/>
                <a:cs typeface="Livvic" charset="0"/>
              </a:rPr>
              <a:t>2. Travel Agent (Offline) and Groups has a cancellation rate around 34 - 36 %</a:t>
            </a:r>
            <a:endParaRPr lang="en-US" sz="1800">
              <a:latin typeface="Livvic" charset="0"/>
              <a:cs typeface="Livvic" charset="0"/>
            </a:endParaRPr>
          </a:p>
          <a:p>
            <a:br>
              <a:rPr lang="en-US" sz="1800">
                <a:latin typeface="Livvic" charset="0"/>
                <a:cs typeface="Livvic" charset="0"/>
              </a:rPr>
            </a:br>
            <a:r>
              <a:rPr lang="en-US" sz="1800">
                <a:latin typeface="Livvic" charset="0"/>
                <a:cs typeface="Livvic" charset="0"/>
              </a:rPr>
              <a:t>3. Lastly Travel Agent(Online)has the highest cancellation rate around 61 %</a:t>
            </a:r>
            <a:endParaRPr lang="en-US" sz="1800">
              <a:latin typeface="Livvic" charset="0"/>
              <a:cs typeface="Livvic"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ubtitle 1"/>
          <p:cNvSpPr/>
          <p:nvPr>
            <p:ph type="subTitle" idx="1"/>
          </p:nvPr>
        </p:nvSpPr>
        <p:spPr/>
        <p:txBody>
          <a:bodyPr/>
          <a:p>
            <a:endParaRPr lang="en-US"/>
          </a:p>
        </p:txBody>
      </p:sp>
      <p:sp>
        <p:nvSpPr>
          <p:cNvPr id="3" name="Title 2"/>
          <p:cNvSpPr/>
          <p:nvPr>
            <p:ph type="title"/>
          </p:nvPr>
        </p:nvSpPr>
        <p:spPr>
          <a:xfrm>
            <a:off x="239607" y="260773"/>
            <a:ext cx="10950787" cy="763693"/>
          </a:xfrm>
        </p:spPr>
        <p:txBody>
          <a:bodyPr/>
          <a:p>
            <a:r>
              <a:rPr lang="en-US" sz="2400" b="1">
                <a:latin typeface="carterone" charset="0"/>
                <a:cs typeface="carterone" charset="0"/>
              </a:rPr>
              <a:t>Monthly lead time and cancellation rate</a:t>
            </a:r>
            <a:endParaRPr lang="en-US" sz="2400" b="1">
              <a:latin typeface="carterone" charset="0"/>
              <a:cs typeface="carterone" charset="0"/>
            </a:endParaRPr>
          </a:p>
        </p:txBody>
      </p:sp>
      <p:pic>
        <p:nvPicPr>
          <p:cNvPr id="101" name="Picture 100"/>
          <p:cNvPicPr/>
          <p:nvPr/>
        </p:nvPicPr>
        <p:blipFill>
          <a:blip r:embed="rId1"/>
          <a:stretch>
            <a:fillRect/>
          </a:stretch>
        </p:blipFill>
        <p:spPr>
          <a:xfrm>
            <a:off x="335280" y="1227667"/>
            <a:ext cx="5763260" cy="3830320"/>
          </a:xfrm>
          <a:prstGeom prst="rect">
            <a:avLst/>
          </a:prstGeom>
          <a:noFill/>
          <a:ln w="9525">
            <a:noFill/>
          </a:ln>
        </p:spPr>
      </p:pic>
      <p:sp>
        <p:nvSpPr>
          <p:cNvPr id="4" name="Text Box 3"/>
          <p:cNvSpPr txBox="1"/>
          <p:nvPr/>
        </p:nvSpPr>
        <p:spPr>
          <a:xfrm>
            <a:off x="7120043" y="745490"/>
            <a:ext cx="4373033" cy="5077460"/>
          </a:xfrm>
          <a:prstGeom prst="rect">
            <a:avLst/>
          </a:prstGeom>
          <a:noFill/>
        </p:spPr>
        <p:txBody>
          <a:bodyPr wrap="square" rtlCol="0" anchor="t">
            <a:spAutoFit/>
          </a:bodyPr>
          <a:p>
            <a:pPr algn="l"/>
            <a:r>
              <a:rPr lang="en-US">
                <a:latin typeface="Livvic" charset="0"/>
                <a:cs typeface="Livvic" charset="0"/>
              </a:rPr>
              <a:t>● Booking that has less than or equal     to 7 months lead time have a higher confirmed booking rate (&gt;50%) to it </a:t>
            </a:r>
            <a:endParaRPr lang="en-US">
              <a:latin typeface="Livvic" charset="0"/>
              <a:cs typeface="Livvic" charset="0"/>
            </a:endParaRPr>
          </a:p>
          <a:p>
            <a:pPr algn="l"/>
            <a:r>
              <a:rPr lang="en-US">
                <a:latin typeface="Livvic" charset="0"/>
                <a:cs typeface="Livvic" charset="0"/>
              </a:rPr>
              <a:t>canceled rate </a:t>
            </a:r>
            <a:endParaRPr lang="en-US">
              <a:latin typeface="Livvic" charset="0"/>
              <a:cs typeface="Livvic" charset="0"/>
            </a:endParaRPr>
          </a:p>
          <a:p>
            <a:pPr algn="l"/>
            <a:endParaRPr lang="en-US">
              <a:latin typeface="Livvic" charset="0"/>
              <a:cs typeface="Livvic" charset="0"/>
            </a:endParaRPr>
          </a:p>
          <a:p>
            <a:pPr algn="l"/>
            <a:r>
              <a:rPr lang="en-US">
                <a:latin typeface="Livvic" charset="0"/>
                <a:cs typeface="Livvic" charset="0"/>
              </a:rPr>
              <a:t>● Booking that has more than 7 months have a higher cancellation rate compared to it’s booking rate</a:t>
            </a:r>
            <a:endParaRPr lang="en-US">
              <a:latin typeface="Livvic" charset="0"/>
              <a:cs typeface="Livvic" charset="0"/>
            </a:endParaRPr>
          </a:p>
          <a:p>
            <a:pPr algn="l"/>
            <a:r>
              <a:rPr lang="en-US">
                <a:latin typeface="Livvic" charset="0"/>
                <a:cs typeface="Livvic" charset="0"/>
              </a:rPr>
              <a:t> </a:t>
            </a:r>
            <a:endParaRPr lang="en-US">
              <a:latin typeface="Livvic" charset="0"/>
              <a:cs typeface="Livvic" charset="0"/>
            </a:endParaRPr>
          </a:p>
          <a:p>
            <a:pPr algn="l"/>
            <a:r>
              <a:rPr lang="en-US">
                <a:latin typeface="Livvic" charset="0"/>
                <a:cs typeface="Livvic" charset="0"/>
              </a:rPr>
              <a:t>● cancellation is positively correlated </a:t>
            </a:r>
            <a:endParaRPr lang="en-US">
              <a:latin typeface="Livvic" charset="0"/>
              <a:cs typeface="Livvic" charset="0"/>
            </a:endParaRPr>
          </a:p>
          <a:p>
            <a:pPr algn="l"/>
            <a:r>
              <a:rPr lang="en-US">
                <a:latin typeface="Livvic" charset="0"/>
                <a:cs typeface="Livvic" charset="0"/>
              </a:rPr>
              <a:t>with lead time </a:t>
            </a:r>
            <a:endParaRPr lang="en-US">
              <a:latin typeface="Livvic" charset="0"/>
              <a:cs typeface="Livvic" charset="0"/>
            </a:endParaRPr>
          </a:p>
          <a:p>
            <a:pPr algn="l"/>
            <a:endParaRPr lang="en-US">
              <a:latin typeface="Livvic" charset="0"/>
              <a:cs typeface="Livvic" charset="0"/>
            </a:endParaRPr>
          </a:p>
          <a:p>
            <a:pPr algn="l"/>
            <a:r>
              <a:rPr lang="en-US">
                <a:latin typeface="Livvic" charset="0"/>
                <a:cs typeface="Livvic" charset="0"/>
              </a:rPr>
              <a:t>○ the higher the lead time the higher the cancellation rate </a:t>
            </a:r>
            <a:endParaRPr lang="en-US">
              <a:latin typeface="Livvic" charset="0"/>
              <a:cs typeface="Livvic" charset="0"/>
            </a:endParaRPr>
          </a:p>
          <a:p>
            <a:pPr algn="l"/>
            <a:r>
              <a:rPr lang="en-US">
                <a:latin typeface="Livvic" charset="0"/>
                <a:cs typeface="Livvic" charset="0"/>
              </a:rPr>
              <a:t>○ the shorter the lead time the less likely the booking will be cancelled</a:t>
            </a:r>
            <a:endParaRPr lang="en-US">
              <a:latin typeface="Livvic" charset="0"/>
              <a:cs typeface="Livvic"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ubtitle 1"/>
          <p:cNvSpPr/>
          <p:nvPr>
            <p:ph type="subTitle" idx="1"/>
          </p:nvPr>
        </p:nvSpPr>
        <p:spPr/>
        <p:txBody>
          <a:bodyPr/>
          <a:p>
            <a:endParaRPr lang="en-US"/>
          </a:p>
        </p:txBody>
      </p:sp>
      <p:sp>
        <p:nvSpPr>
          <p:cNvPr id="3" name="Title 2"/>
          <p:cNvSpPr/>
          <p:nvPr>
            <p:ph type="title"/>
          </p:nvPr>
        </p:nvSpPr>
        <p:spPr>
          <a:xfrm>
            <a:off x="335280" y="260773"/>
            <a:ext cx="11664527" cy="763693"/>
          </a:xfrm>
        </p:spPr>
        <p:txBody>
          <a:bodyPr/>
          <a:p>
            <a:r>
              <a:rPr lang="en-US" sz="2135" b="1">
                <a:latin typeface="carterone" charset="0"/>
                <a:cs typeface="carterone" charset="0"/>
              </a:rPr>
              <a:t>Repeated Guests and Cancellation Rate</a:t>
            </a:r>
            <a:r>
              <a:rPr lang="en-US"/>
              <a:t> </a:t>
            </a:r>
            <a:endParaRPr lang="en-US"/>
          </a:p>
        </p:txBody>
      </p:sp>
      <p:pic>
        <p:nvPicPr>
          <p:cNvPr id="102" name="Picture 101"/>
          <p:cNvPicPr/>
          <p:nvPr/>
        </p:nvPicPr>
        <p:blipFill>
          <a:blip r:embed="rId1"/>
          <a:stretch>
            <a:fillRect/>
          </a:stretch>
        </p:blipFill>
        <p:spPr>
          <a:xfrm>
            <a:off x="431800" y="1413087"/>
            <a:ext cx="5683673" cy="4138507"/>
          </a:xfrm>
          <a:prstGeom prst="rect">
            <a:avLst/>
          </a:prstGeom>
          <a:noFill/>
          <a:ln w="9525">
            <a:noFill/>
          </a:ln>
        </p:spPr>
      </p:pic>
      <p:sp>
        <p:nvSpPr>
          <p:cNvPr id="4" name="Text Box 3"/>
          <p:cNvSpPr txBox="1"/>
          <p:nvPr/>
        </p:nvSpPr>
        <p:spPr>
          <a:xfrm>
            <a:off x="7248313" y="1508760"/>
            <a:ext cx="4242647" cy="3138170"/>
          </a:xfrm>
          <a:prstGeom prst="rect">
            <a:avLst/>
          </a:prstGeom>
          <a:noFill/>
        </p:spPr>
        <p:txBody>
          <a:bodyPr wrap="square" rtlCol="0" anchor="t">
            <a:spAutoFit/>
          </a:bodyPr>
          <a:p>
            <a:r>
              <a:rPr lang="en-US">
                <a:latin typeface="Livvic" charset="0"/>
                <a:cs typeface="Livvic" charset="0"/>
              </a:rPr>
              <a:t>● Repeated guests cancellation </a:t>
            </a:r>
            <a:endParaRPr lang="en-US">
              <a:latin typeface="Livvic" charset="0"/>
              <a:cs typeface="Livvic" charset="0"/>
            </a:endParaRPr>
          </a:p>
          <a:p>
            <a:r>
              <a:rPr lang="en-US">
                <a:latin typeface="Livvic" charset="0"/>
                <a:cs typeface="Livvic" charset="0"/>
              </a:rPr>
              <a:t>rate is around 14 %</a:t>
            </a:r>
            <a:endParaRPr lang="en-US">
              <a:latin typeface="Livvic" charset="0"/>
              <a:cs typeface="Livvic" charset="0"/>
            </a:endParaRPr>
          </a:p>
          <a:p>
            <a:endParaRPr lang="en-US">
              <a:latin typeface="Livvic" charset="0"/>
              <a:cs typeface="Livvic" charset="0"/>
            </a:endParaRPr>
          </a:p>
          <a:p>
            <a:r>
              <a:rPr lang="en-US">
                <a:latin typeface="Livvic" charset="0"/>
                <a:cs typeface="Livvic" charset="0"/>
              </a:rPr>
              <a:t>● Non Repeated guests are more than 2 x more likely to canceled their booking compared to repeated guest (34%)</a:t>
            </a:r>
            <a:endParaRPr lang="en-US">
              <a:latin typeface="Livvic" charset="0"/>
              <a:cs typeface="Livvic" charset="0"/>
            </a:endParaRPr>
          </a:p>
          <a:p>
            <a:endParaRPr lang="en-US">
              <a:latin typeface="Livvic" charset="0"/>
              <a:cs typeface="Livvic" charset="0"/>
            </a:endParaRPr>
          </a:p>
          <a:p>
            <a:r>
              <a:rPr lang="en-US" b="1">
                <a:latin typeface="Livvic" charset="0"/>
                <a:cs typeface="Livvic" charset="0"/>
              </a:rPr>
              <a:t>in conclusion :</a:t>
            </a:r>
            <a:endParaRPr lang="en-US" b="1">
              <a:latin typeface="Livvic" charset="0"/>
              <a:cs typeface="Livvic" charset="0"/>
            </a:endParaRPr>
          </a:p>
          <a:p>
            <a:r>
              <a:rPr lang="en-US">
                <a:latin typeface="Livvic" charset="0"/>
                <a:cs typeface="Livvic" charset="0"/>
              </a:rPr>
              <a:t>repeated guests are more likely to </a:t>
            </a:r>
            <a:endParaRPr lang="en-US">
              <a:latin typeface="Livvic" charset="0"/>
              <a:cs typeface="Livvic" charset="0"/>
            </a:endParaRPr>
          </a:p>
          <a:p>
            <a:r>
              <a:rPr lang="en-US">
                <a:latin typeface="Livvic" charset="0"/>
                <a:cs typeface="Livvic" charset="0"/>
              </a:rPr>
              <a:t>confirmed the booking compared</a:t>
            </a:r>
            <a:endParaRPr lang="en-US">
              <a:latin typeface="Livvic" charset="0"/>
              <a:cs typeface="Livvic"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ubtitle 1"/>
          <p:cNvSpPr/>
          <p:nvPr>
            <p:ph type="subTitle" idx="1"/>
          </p:nvPr>
        </p:nvSpPr>
        <p:spPr/>
        <p:txBody>
          <a:bodyPr/>
          <a:p>
            <a:endParaRPr lang="en-US"/>
          </a:p>
        </p:txBody>
      </p:sp>
      <p:sp>
        <p:nvSpPr>
          <p:cNvPr id="3" name="Title 2"/>
          <p:cNvSpPr/>
          <p:nvPr>
            <p:ph type="title"/>
          </p:nvPr>
        </p:nvSpPr>
        <p:spPr>
          <a:xfrm>
            <a:off x="527633" y="356113"/>
            <a:ext cx="5145200" cy="763600"/>
          </a:xfrm>
        </p:spPr>
        <p:txBody>
          <a:bodyPr/>
          <a:p>
            <a:r>
              <a:rPr lang="en-US" sz="2135" b="1">
                <a:latin typeface="carterone" charset="0"/>
                <a:cs typeface="carterone" charset="0"/>
              </a:rPr>
              <a:t>Parking Space and Cancellation:</a:t>
            </a:r>
            <a:endParaRPr lang="en-US" sz="2135" b="1">
              <a:latin typeface="carterone" charset="0"/>
              <a:cs typeface="carterone" charset="0"/>
            </a:endParaRPr>
          </a:p>
        </p:txBody>
      </p:sp>
      <p:pic>
        <p:nvPicPr>
          <p:cNvPr id="103" name="Picture 102"/>
          <p:cNvPicPr/>
          <p:nvPr/>
        </p:nvPicPr>
        <p:blipFill>
          <a:blip r:embed="rId1"/>
          <a:stretch>
            <a:fillRect/>
          </a:stretch>
        </p:blipFill>
        <p:spPr>
          <a:xfrm>
            <a:off x="431800" y="1316567"/>
            <a:ext cx="6063827" cy="3965787"/>
          </a:xfrm>
          <a:prstGeom prst="rect">
            <a:avLst/>
          </a:prstGeom>
          <a:noFill/>
          <a:ln w="9525">
            <a:noFill/>
          </a:ln>
        </p:spPr>
      </p:pic>
      <p:sp>
        <p:nvSpPr>
          <p:cNvPr id="4" name="Text Box 3"/>
          <p:cNvSpPr txBox="1"/>
          <p:nvPr/>
        </p:nvSpPr>
        <p:spPr>
          <a:xfrm>
            <a:off x="7343987" y="1220893"/>
            <a:ext cx="3975100" cy="4523105"/>
          </a:xfrm>
          <a:prstGeom prst="rect">
            <a:avLst/>
          </a:prstGeom>
          <a:noFill/>
        </p:spPr>
        <p:txBody>
          <a:bodyPr wrap="square" rtlCol="0" anchor="t">
            <a:spAutoFit/>
          </a:bodyPr>
          <a:p>
            <a:r>
              <a:rPr lang="en-US">
                <a:latin typeface="Livvic" charset="0"/>
                <a:cs typeface="Livvic" charset="0"/>
              </a:rPr>
              <a:t>From the dataset  There are </a:t>
            </a:r>
            <a:endParaRPr lang="en-US">
              <a:latin typeface="Livvic" charset="0"/>
              <a:cs typeface="Livvic" charset="0"/>
            </a:endParaRPr>
          </a:p>
          <a:p>
            <a:r>
              <a:rPr lang="en-US">
                <a:latin typeface="Livvic" charset="0"/>
                <a:cs typeface="Livvic" charset="0"/>
              </a:rPr>
              <a:t>7407 (6.2 %) out of total booking that required </a:t>
            </a:r>
            <a:endParaRPr lang="en-US">
              <a:latin typeface="Livvic" charset="0"/>
              <a:cs typeface="Livvic" charset="0"/>
            </a:endParaRPr>
          </a:p>
          <a:p>
            <a:r>
              <a:rPr lang="en-US">
                <a:latin typeface="Livvic" charset="0"/>
                <a:cs typeface="Livvic" charset="0"/>
              </a:rPr>
              <a:t>a parking space .</a:t>
            </a:r>
            <a:endParaRPr lang="en-US">
              <a:latin typeface="Livvic" charset="0"/>
              <a:cs typeface="Livvic" charset="0"/>
            </a:endParaRPr>
          </a:p>
          <a:p>
            <a:endParaRPr lang="en-US">
              <a:latin typeface="Livvic" charset="0"/>
              <a:cs typeface="Livvic" charset="0"/>
            </a:endParaRPr>
          </a:p>
          <a:p>
            <a:r>
              <a:rPr lang="en-US">
                <a:latin typeface="Livvic" charset="0"/>
                <a:cs typeface="Livvic" charset="0"/>
              </a:rPr>
              <a:t>● Out of 7407 bookings that required a parking space there’s not a single </a:t>
            </a:r>
            <a:endParaRPr lang="en-US">
              <a:latin typeface="Livvic" charset="0"/>
              <a:cs typeface="Livvic" charset="0"/>
            </a:endParaRPr>
          </a:p>
          <a:p>
            <a:r>
              <a:rPr lang="en-US">
                <a:latin typeface="Livvic" charset="0"/>
                <a:cs typeface="Livvic" charset="0"/>
              </a:rPr>
              <a:t>booking that’s canceled ( 0 </a:t>
            </a:r>
            <a:endParaRPr lang="en-US">
              <a:latin typeface="Livvic" charset="0"/>
              <a:cs typeface="Livvic" charset="0"/>
            </a:endParaRPr>
          </a:p>
          <a:p>
            <a:r>
              <a:rPr lang="en-US">
                <a:latin typeface="Livvic" charset="0"/>
                <a:cs typeface="Livvic" charset="0"/>
              </a:rPr>
              <a:t>Cancellation for booking that required a parking space)</a:t>
            </a:r>
            <a:endParaRPr lang="en-US">
              <a:latin typeface="Livvic" charset="0"/>
              <a:cs typeface="Livvic" charset="0"/>
            </a:endParaRPr>
          </a:p>
          <a:p>
            <a:endParaRPr lang="en-US">
              <a:latin typeface="Livvic" charset="0"/>
              <a:cs typeface="Livvic" charset="0"/>
            </a:endParaRPr>
          </a:p>
          <a:p>
            <a:r>
              <a:rPr lang="en-US">
                <a:latin typeface="Livvic" charset="0"/>
                <a:cs typeface="Livvic" charset="0"/>
              </a:rPr>
              <a:t>This conclude booking that required a </a:t>
            </a:r>
            <a:endParaRPr lang="en-US">
              <a:latin typeface="Livvic" charset="0"/>
              <a:cs typeface="Livvic" charset="0"/>
            </a:endParaRPr>
          </a:p>
          <a:p>
            <a:r>
              <a:rPr lang="en-US">
                <a:latin typeface="Livvic" charset="0"/>
                <a:cs typeface="Livvic" charset="0"/>
              </a:rPr>
              <a:t>parking space will most likely be confirmed</a:t>
            </a:r>
            <a:endParaRPr lang="en-US">
              <a:latin typeface="Livvic" charset="0"/>
              <a:cs typeface="Livvic"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ubtitle 1"/>
          <p:cNvSpPr/>
          <p:nvPr>
            <p:ph type="subTitle" idx="1"/>
          </p:nvPr>
        </p:nvSpPr>
        <p:spPr/>
        <p:txBody>
          <a:bodyPr/>
          <a:p>
            <a:endParaRPr lang="en-US"/>
          </a:p>
        </p:txBody>
      </p:sp>
      <p:sp>
        <p:nvSpPr>
          <p:cNvPr id="3" name="Title 2"/>
          <p:cNvSpPr/>
          <p:nvPr>
            <p:ph type="title"/>
          </p:nvPr>
        </p:nvSpPr>
        <p:spPr>
          <a:xfrm>
            <a:off x="527473" y="260773"/>
            <a:ext cx="8200813" cy="763693"/>
          </a:xfrm>
        </p:spPr>
        <p:txBody>
          <a:bodyPr/>
          <a:p>
            <a:r>
              <a:rPr lang="en-US" sz="2135" b="1">
                <a:latin typeface="carterone" charset="0"/>
                <a:cs typeface="carterone" charset="0"/>
              </a:rPr>
              <a:t>Previous Cancelled Booking and Cancellation Rate</a:t>
            </a:r>
            <a:endParaRPr lang="en-US" sz="2135" b="1">
              <a:latin typeface="carterone" charset="0"/>
              <a:cs typeface="carterone" charset="0"/>
            </a:endParaRPr>
          </a:p>
        </p:txBody>
      </p:sp>
      <p:sp>
        <p:nvSpPr>
          <p:cNvPr id="5" name="Text Box 4"/>
          <p:cNvSpPr txBox="1"/>
          <p:nvPr/>
        </p:nvSpPr>
        <p:spPr>
          <a:xfrm>
            <a:off x="7728373" y="1413087"/>
            <a:ext cx="3820160" cy="3415030"/>
          </a:xfrm>
          <a:prstGeom prst="rect">
            <a:avLst/>
          </a:prstGeom>
          <a:noFill/>
        </p:spPr>
        <p:txBody>
          <a:bodyPr wrap="square" rtlCol="0" anchor="t">
            <a:spAutoFit/>
          </a:bodyPr>
          <a:p>
            <a:pPr algn="l"/>
            <a:r>
              <a:rPr lang="en-US">
                <a:latin typeface="Livvic" charset="0"/>
                <a:cs typeface="Livvic" charset="0"/>
              </a:rPr>
              <a:t>● Booking That’s previously Canceled has 92% cancellation </a:t>
            </a:r>
            <a:endParaRPr lang="en-US">
              <a:latin typeface="Livvic" charset="0"/>
              <a:cs typeface="Livvic" charset="0"/>
            </a:endParaRPr>
          </a:p>
          <a:p>
            <a:pPr algn="l"/>
            <a:r>
              <a:rPr lang="en-US">
                <a:latin typeface="Livvic" charset="0"/>
                <a:cs typeface="Livvic" charset="0"/>
              </a:rPr>
              <a:t>rate </a:t>
            </a:r>
            <a:endParaRPr lang="en-US">
              <a:latin typeface="Livvic" charset="0"/>
              <a:cs typeface="Livvic" charset="0"/>
            </a:endParaRPr>
          </a:p>
          <a:p>
            <a:pPr algn="l"/>
            <a:endParaRPr lang="en-US">
              <a:latin typeface="Livvic" charset="0"/>
              <a:cs typeface="Livvic" charset="0"/>
            </a:endParaRPr>
          </a:p>
          <a:p>
            <a:pPr algn="l"/>
            <a:r>
              <a:rPr lang="en-US">
                <a:latin typeface="Livvic" charset="0"/>
                <a:cs typeface="Livvic" charset="0"/>
              </a:rPr>
              <a:t>● Booking that’s never been canceled before has cancellation rate of 34%</a:t>
            </a:r>
            <a:endParaRPr lang="en-US">
              <a:latin typeface="Livvic" charset="0"/>
              <a:cs typeface="Livvic" charset="0"/>
            </a:endParaRPr>
          </a:p>
          <a:p>
            <a:pPr algn="l"/>
            <a:endParaRPr lang="en-US">
              <a:latin typeface="Livvic" charset="0"/>
              <a:cs typeface="Livvic" charset="0"/>
            </a:endParaRPr>
          </a:p>
          <a:p>
            <a:pPr algn="l"/>
            <a:r>
              <a:rPr lang="en-US">
                <a:latin typeface="Livvic" charset="0"/>
                <a:cs typeface="Livvic" charset="0"/>
              </a:rPr>
              <a:t>this shows that booking </a:t>
            </a:r>
            <a:endParaRPr lang="en-US">
              <a:latin typeface="Livvic" charset="0"/>
              <a:cs typeface="Livvic" charset="0"/>
            </a:endParaRPr>
          </a:p>
          <a:p>
            <a:pPr algn="l"/>
            <a:r>
              <a:rPr lang="en-US">
                <a:latin typeface="Livvic" charset="0"/>
                <a:cs typeface="Livvic" charset="0"/>
              </a:rPr>
              <a:t>that has been canceled </a:t>
            </a:r>
            <a:endParaRPr lang="en-US">
              <a:latin typeface="Livvic" charset="0"/>
              <a:cs typeface="Livvic" charset="0"/>
            </a:endParaRPr>
          </a:p>
          <a:p>
            <a:pPr algn="l"/>
            <a:r>
              <a:rPr lang="en-US">
                <a:latin typeface="Livvic" charset="0"/>
                <a:cs typeface="Livvic" charset="0"/>
              </a:rPr>
              <a:t>before will more likely to be </a:t>
            </a:r>
            <a:endParaRPr lang="en-US">
              <a:latin typeface="Livvic" charset="0"/>
              <a:cs typeface="Livvic" charset="0"/>
            </a:endParaRPr>
          </a:p>
          <a:p>
            <a:pPr algn="l"/>
            <a:r>
              <a:rPr lang="en-US">
                <a:latin typeface="Livvic" charset="0"/>
                <a:cs typeface="Livvic" charset="0"/>
              </a:rPr>
              <a:t>cancelled again</a:t>
            </a:r>
            <a:endParaRPr lang="en-US">
              <a:latin typeface="Livvic" charset="0"/>
              <a:cs typeface="Livvic" charset="0"/>
            </a:endParaRPr>
          </a:p>
        </p:txBody>
      </p:sp>
      <p:pic>
        <p:nvPicPr>
          <p:cNvPr id="7" name="Picture 6"/>
          <p:cNvPicPr>
            <a:picLocks noChangeAspect="1"/>
          </p:cNvPicPr>
          <p:nvPr/>
        </p:nvPicPr>
        <p:blipFill>
          <a:blip r:embed="rId1"/>
          <a:stretch>
            <a:fillRect/>
          </a:stretch>
        </p:blipFill>
        <p:spPr>
          <a:xfrm>
            <a:off x="623147" y="1379220"/>
            <a:ext cx="5742093" cy="36118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514" name="Shape 514"/>
        <p:cNvGrpSpPr/>
        <p:nvPr/>
      </p:nvGrpSpPr>
      <p:grpSpPr>
        <a:xfrm>
          <a:off x="0" y="0"/>
          <a:ext cx="0" cy="0"/>
          <a:chOff x="0" y="0"/>
          <a:chExt cx="0" cy="0"/>
        </a:xfrm>
      </p:grpSpPr>
      <p:grpSp>
        <p:nvGrpSpPr>
          <p:cNvPr id="516" name="Google Shape;516;p43"/>
          <p:cNvGrpSpPr/>
          <p:nvPr/>
        </p:nvGrpSpPr>
        <p:grpSpPr>
          <a:xfrm flipH="1">
            <a:off x="-74507" y="236220"/>
            <a:ext cx="4980093" cy="1204807"/>
            <a:chOff x="3505400" y="258862"/>
            <a:chExt cx="4552028" cy="4791850"/>
          </a:xfrm>
        </p:grpSpPr>
        <p:sp>
          <p:nvSpPr>
            <p:cNvPr id="517" name="Google Shape;517;p43"/>
            <p:cNvSpPr/>
            <p:nvPr/>
          </p:nvSpPr>
          <p:spPr>
            <a:xfrm>
              <a:off x="3705103" y="258862"/>
              <a:ext cx="4352325" cy="4791850"/>
            </a:xfrm>
            <a:custGeom>
              <a:avLst/>
              <a:gdLst/>
              <a:ahLst/>
              <a:cxnLst/>
              <a:rect l="l" t="t" r="r" b="b"/>
              <a:pathLst>
                <a:path w="174093" h="191674" extrusionOk="0">
                  <a:moveTo>
                    <a:pt x="22652" y="165987"/>
                  </a:moveTo>
                  <a:lnTo>
                    <a:pt x="173768" y="191674"/>
                  </a:lnTo>
                  <a:lnTo>
                    <a:pt x="174093" y="0"/>
                  </a:lnTo>
                  <a:lnTo>
                    <a:pt x="0" y="55820"/>
                  </a:lnTo>
                  <a:close/>
                </a:path>
              </a:pathLst>
            </a:custGeom>
            <a:solidFill>
              <a:schemeClr val="lt2"/>
            </a:solidFill>
            <a:ln>
              <a:noFill/>
            </a:ln>
          </p:spPr>
        </p:sp>
        <p:sp>
          <p:nvSpPr>
            <p:cNvPr id="518" name="Google Shape;518;p43"/>
            <p:cNvSpPr/>
            <p:nvPr/>
          </p:nvSpPr>
          <p:spPr>
            <a:xfrm rot="10800000" flipH="1">
              <a:off x="3636512" y="1687558"/>
              <a:ext cx="454990" cy="2319844"/>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519" name="Google Shape;519;p43"/>
            <p:cNvSpPr/>
            <p:nvPr/>
          </p:nvSpPr>
          <p:spPr>
            <a:xfrm>
              <a:off x="4285600" y="4486241"/>
              <a:ext cx="1715150" cy="298150"/>
            </a:xfrm>
            <a:custGeom>
              <a:avLst/>
              <a:gdLst/>
              <a:ahLst/>
              <a:cxnLst/>
              <a:rect l="l" t="t" r="r" b="b"/>
              <a:pathLst>
                <a:path w="68606" h="11926" extrusionOk="0">
                  <a:moveTo>
                    <a:pt x="68606" y="11926"/>
                  </a:moveTo>
                  <a:lnTo>
                    <a:pt x="0" y="0"/>
                  </a:lnTo>
                  <a:lnTo>
                    <a:pt x="1286" y="5921"/>
                  </a:lnTo>
                  <a:close/>
                </a:path>
              </a:pathLst>
            </a:custGeom>
            <a:solidFill>
              <a:schemeClr val="accent2"/>
            </a:solidFill>
            <a:ln>
              <a:noFill/>
            </a:ln>
          </p:spPr>
        </p:sp>
        <p:sp>
          <p:nvSpPr>
            <p:cNvPr id="520" name="Google Shape;520;p43"/>
            <p:cNvSpPr/>
            <p:nvPr/>
          </p:nvSpPr>
          <p:spPr>
            <a:xfrm>
              <a:off x="3505400" y="547725"/>
              <a:ext cx="2828725" cy="1027000"/>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521" name="Google Shape;521;p43"/>
          <p:cNvSpPr txBox="1"/>
          <p:nvPr>
            <p:ph type="title"/>
          </p:nvPr>
        </p:nvSpPr>
        <p:spPr>
          <a:xfrm>
            <a:off x="0" y="236220"/>
            <a:ext cx="4560993" cy="1080347"/>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sz="2400" b="1">
                <a:latin typeface="carterone" charset="0"/>
                <a:cs typeface="carterone" charset="0"/>
              </a:rPr>
              <a:t>EDA Recommendation</a:t>
            </a:r>
            <a:r>
              <a:rPr lang="en-GB">
                <a:latin typeface="carterone" charset="0"/>
                <a:cs typeface="carterone" charset="0"/>
              </a:rPr>
              <a:t> </a:t>
            </a:r>
            <a:endParaRPr lang="en-GB">
              <a:latin typeface="carterone" charset="0"/>
              <a:cs typeface="carterone" charset="0"/>
            </a:endParaRPr>
          </a:p>
        </p:txBody>
      </p:sp>
      <p:grpSp>
        <p:nvGrpSpPr>
          <p:cNvPr id="534" name="Google Shape;534;p44"/>
          <p:cNvGrpSpPr/>
          <p:nvPr/>
        </p:nvGrpSpPr>
        <p:grpSpPr>
          <a:xfrm>
            <a:off x="495300" y="1646767"/>
            <a:ext cx="3662680" cy="4771813"/>
            <a:chOff x="1061225" y="1386425"/>
            <a:chExt cx="2139550" cy="3269250"/>
          </a:xfrm>
        </p:grpSpPr>
        <p:sp>
          <p:nvSpPr>
            <p:cNvPr id="535" name="Google Shape;535;p44"/>
            <p:cNvSpPr/>
            <p:nvPr/>
          </p:nvSpPr>
          <p:spPr>
            <a:xfrm>
              <a:off x="1061225" y="1489125"/>
              <a:ext cx="2139550" cy="3166550"/>
            </a:xfrm>
            <a:custGeom>
              <a:avLst/>
              <a:gdLst/>
              <a:ahLst/>
              <a:cxnLst/>
              <a:rect l="l" t="t" r="r" b="b"/>
              <a:pathLst>
                <a:path w="85582" h="126662" extrusionOk="0">
                  <a:moveTo>
                    <a:pt x="2766" y="4108"/>
                  </a:moveTo>
                  <a:lnTo>
                    <a:pt x="85582" y="0"/>
                  </a:lnTo>
                  <a:lnTo>
                    <a:pt x="80818" y="124608"/>
                  </a:lnTo>
                  <a:lnTo>
                    <a:pt x="0" y="126662"/>
                  </a:lnTo>
                  <a:close/>
                </a:path>
              </a:pathLst>
            </a:custGeom>
            <a:solidFill>
              <a:schemeClr val="lt2"/>
            </a:solidFill>
            <a:ln>
              <a:noFill/>
            </a:ln>
          </p:spPr>
        </p:sp>
        <p:sp>
          <p:nvSpPr>
            <p:cNvPr id="536" name="Google Shape;536;p44"/>
            <p:cNvSpPr/>
            <p:nvPr/>
          </p:nvSpPr>
          <p:spPr>
            <a:xfrm>
              <a:off x="1133963" y="1386425"/>
              <a:ext cx="736000" cy="154050"/>
            </a:xfrm>
            <a:custGeom>
              <a:avLst/>
              <a:gdLst/>
              <a:ahLst/>
              <a:cxnLst/>
              <a:rect l="l" t="t" r="r" b="b"/>
              <a:pathLst>
                <a:path w="29440" h="6162" extrusionOk="0">
                  <a:moveTo>
                    <a:pt x="0" y="6162"/>
                  </a:moveTo>
                  <a:lnTo>
                    <a:pt x="0" y="0"/>
                  </a:lnTo>
                  <a:lnTo>
                    <a:pt x="29440" y="5135"/>
                  </a:lnTo>
                  <a:close/>
                </a:path>
              </a:pathLst>
            </a:custGeom>
            <a:solidFill>
              <a:schemeClr val="accent3"/>
            </a:solidFill>
            <a:ln>
              <a:noFill/>
            </a:ln>
          </p:spPr>
        </p:sp>
      </p:grpSp>
      <p:grpSp>
        <p:nvGrpSpPr>
          <p:cNvPr id="531" name="Google Shape;531;p44"/>
          <p:cNvGrpSpPr/>
          <p:nvPr/>
        </p:nvGrpSpPr>
        <p:grpSpPr>
          <a:xfrm>
            <a:off x="4354407" y="1700953"/>
            <a:ext cx="3501813" cy="4682067"/>
            <a:chOff x="3534550" y="1472025"/>
            <a:chExt cx="2096775" cy="3294925"/>
          </a:xfrm>
        </p:grpSpPr>
        <p:sp>
          <p:nvSpPr>
            <p:cNvPr id="532" name="Google Shape;532;p44"/>
            <p:cNvSpPr/>
            <p:nvPr/>
          </p:nvSpPr>
          <p:spPr>
            <a:xfrm>
              <a:off x="3543100" y="1472025"/>
              <a:ext cx="2088225" cy="3166550"/>
            </a:xfrm>
            <a:custGeom>
              <a:avLst/>
              <a:gdLst/>
              <a:ahLst/>
              <a:cxnLst/>
              <a:rect l="l" t="t" r="r" b="b"/>
              <a:pathLst>
                <a:path w="83529" h="126662" extrusionOk="0">
                  <a:moveTo>
                    <a:pt x="5478" y="0"/>
                  </a:moveTo>
                  <a:lnTo>
                    <a:pt x="81200" y="4792"/>
                  </a:lnTo>
                  <a:lnTo>
                    <a:pt x="83529" y="126662"/>
                  </a:lnTo>
                  <a:lnTo>
                    <a:pt x="0" y="123923"/>
                  </a:lnTo>
                  <a:close/>
                </a:path>
              </a:pathLst>
            </a:custGeom>
            <a:solidFill>
              <a:schemeClr val="accent3"/>
            </a:solidFill>
            <a:ln>
              <a:noFill/>
            </a:ln>
          </p:spPr>
        </p:sp>
        <p:sp>
          <p:nvSpPr>
            <p:cNvPr id="533" name="Google Shape;533;p44"/>
            <p:cNvSpPr/>
            <p:nvPr/>
          </p:nvSpPr>
          <p:spPr>
            <a:xfrm>
              <a:off x="3534550" y="4608675"/>
              <a:ext cx="744575" cy="158275"/>
            </a:xfrm>
            <a:custGeom>
              <a:avLst/>
              <a:gdLst/>
              <a:ahLst/>
              <a:cxnLst/>
              <a:rect l="l" t="t" r="r" b="b"/>
              <a:pathLst>
                <a:path w="29783" h="6331" extrusionOk="0">
                  <a:moveTo>
                    <a:pt x="0" y="6331"/>
                  </a:moveTo>
                  <a:lnTo>
                    <a:pt x="342" y="0"/>
                  </a:lnTo>
                  <a:lnTo>
                    <a:pt x="29783" y="1196"/>
                  </a:lnTo>
                  <a:close/>
                </a:path>
              </a:pathLst>
            </a:custGeom>
            <a:solidFill>
              <a:schemeClr val="accent1"/>
            </a:solidFill>
            <a:ln>
              <a:noFill/>
            </a:ln>
          </p:spPr>
        </p:sp>
      </p:grpSp>
      <p:grpSp>
        <p:nvGrpSpPr>
          <p:cNvPr id="528" name="Google Shape;528;p44"/>
          <p:cNvGrpSpPr/>
          <p:nvPr/>
        </p:nvGrpSpPr>
        <p:grpSpPr>
          <a:xfrm>
            <a:off x="8028940" y="243205"/>
            <a:ext cx="3763645" cy="6261100"/>
            <a:chOff x="6025000" y="1437225"/>
            <a:chExt cx="2139550" cy="3218450"/>
          </a:xfrm>
        </p:grpSpPr>
        <p:sp>
          <p:nvSpPr>
            <p:cNvPr id="529" name="Google Shape;529;p44"/>
            <p:cNvSpPr/>
            <p:nvPr/>
          </p:nvSpPr>
          <p:spPr>
            <a:xfrm>
              <a:off x="6025000" y="1591825"/>
              <a:ext cx="2139550" cy="3063850"/>
            </a:xfrm>
            <a:custGeom>
              <a:avLst/>
              <a:gdLst/>
              <a:ahLst/>
              <a:cxnLst/>
              <a:rect l="l" t="t" r="r" b="b"/>
              <a:pathLst>
                <a:path w="85582" h="122554" extrusionOk="0">
                  <a:moveTo>
                    <a:pt x="0" y="2054"/>
                  </a:moveTo>
                  <a:lnTo>
                    <a:pt x="80914" y="0"/>
                  </a:lnTo>
                  <a:lnTo>
                    <a:pt x="85582" y="122554"/>
                  </a:lnTo>
                  <a:lnTo>
                    <a:pt x="1493" y="120500"/>
                  </a:lnTo>
                  <a:close/>
                </a:path>
              </a:pathLst>
            </a:custGeom>
            <a:solidFill>
              <a:schemeClr val="lt2"/>
            </a:solidFill>
            <a:ln>
              <a:noFill/>
            </a:ln>
          </p:spPr>
        </p:sp>
        <p:sp>
          <p:nvSpPr>
            <p:cNvPr id="530" name="Google Shape;530;p44"/>
            <p:cNvSpPr/>
            <p:nvPr/>
          </p:nvSpPr>
          <p:spPr>
            <a:xfrm>
              <a:off x="6025000" y="1437225"/>
              <a:ext cx="753125" cy="154050"/>
            </a:xfrm>
            <a:custGeom>
              <a:avLst/>
              <a:gdLst/>
              <a:ahLst/>
              <a:cxnLst/>
              <a:rect l="l" t="t" r="r" b="b"/>
              <a:pathLst>
                <a:path w="30125" h="6162" extrusionOk="0">
                  <a:moveTo>
                    <a:pt x="0" y="6162"/>
                  </a:moveTo>
                  <a:lnTo>
                    <a:pt x="0" y="0"/>
                  </a:lnTo>
                  <a:lnTo>
                    <a:pt x="30125" y="6013"/>
                  </a:lnTo>
                  <a:close/>
                </a:path>
              </a:pathLst>
            </a:custGeom>
            <a:solidFill>
              <a:schemeClr val="accent3"/>
            </a:solidFill>
            <a:ln>
              <a:noFill/>
            </a:ln>
          </p:spPr>
        </p:sp>
      </p:grpSp>
      <p:sp>
        <p:nvSpPr>
          <p:cNvPr id="3" name="Text Box 2"/>
          <p:cNvSpPr txBox="1"/>
          <p:nvPr/>
        </p:nvSpPr>
        <p:spPr>
          <a:xfrm>
            <a:off x="719667" y="1893147"/>
            <a:ext cx="2853267" cy="922020"/>
          </a:xfrm>
          <a:prstGeom prst="rect">
            <a:avLst/>
          </a:prstGeom>
          <a:noFill/>
        </p:spPr>
        <p:txBody>
          <a:bodyPr wrap="square" rtlCol="0" anchor="t">
            <a:spAutoFit/>
          </a:bodyPr>
          <a:p>
            <a:r>
              <a:rPr lang="en-US" b="1">
                <a:latin typeface="Livvic" charset="0"/>
                <a:cs typeface="Livvic" charset="0"/>
              </a:rPr>
              <a:t>Only Non Refundable </a:t>
            </a:r>
            <a:endParaRPr lang="en-US" b="1">
              <a:latin typeface="Livvic" charset="0"/>
              <a:cs typeface="Livvic" charset="0"/>
            </a:endParaRPr>
          </a:p>
          <a:p>
            <a:r>
              <a:rPr lang="en-US" b="1">
                <a:latin typeface="Livvic" charset="0"/>
                <a:cs typeface="Livvic" charset="0"/>
              </a:rPr>
              <a:t>Deposit For Online Booking:</a:t>
            </a:r>
            <a:endParaRPr lang="en-US" b="1">
              <a:latin typeface="Livvic" charset="0"/>
              <a:cs typeface="Livvic" charset="0"/>
            </a:endParaRPr>
          </a:p>
        </p:txBody>
      </p:sp>
      <p:sp>
        <p:nvSpPr>
          <p:cNvPr id="2" name="Text Box 1"/>
          <p:cNvSpPr txBox="1"/>
          <p:nvPr/>
        </p:nvSpPr>
        <p:spPr>
          <a:xfrm>
            <a:off x="623147" y="2852420"/>
            <a:ext cx="2998893" cy="3415030"/>
          </a:xfrm>
          <a:prstGeom prst="rect">
            <a:avLst/>
          </a:prstGeom>
          <a:noFill/>
        </p:spPr>
        <p:txBody>
          <a:bodyPr wrap="square" rtlCol="0" anchor="t">
            <a:spAutoFit/>
          </a:bodyPr>
          <a:p>
            <a:r>
              <a:rPr lang="en-US">
                <a:latin typeface="Livvic" charset="0"/>
                <a:cs typeface="Livvic" charset="0"/>
              </a:rPr>
              <a:t>From the analysis we see that </a:t>
            </a:r>
            <a:endParaRPr lang="en-US">
              <a:latin typeface="Livvic" charset="0"/>
              <a:cs typeface="Livvic" charset="0"/>
            </a:endParaRPr>
          </a:p>
          <a:p>
            <a:r>
              <a:rPr lang="en-US">
                <a:latin typeface="Livvic" charset="0"/>
                <a:cs typeface="Livvic" charset="0"/>
              </a:rPr>
              <a:t>group booking has the highest </a:t>
            </a:r>
            <a:endParaRPr lang="en-US">
              <a:latin typeface="Livvic" charset="0"/>
              <a:cs typeface="Livvic" charset="0"/>
            </a:endParaRPr>
          </a:p>
          <a:p>
            <a:r>
              <a:rPr lang="en-US">
                <a:latin typeface="Livvic" charset="0"/>
                <a:cs typeface="Livvic" charset="0"/>
              </a:rPr>
              <a:t>cancellation rate. </a:t>
            </a:r>
            <a:endParaRPr lang="en-US">
              <a:latin typeface="Livvic" charset="0"/>
              <a:cs typeface="Livvic" charset="0"/>
            </a:endParaRPr>
          </a:p>
          <a:p>
            <a:endParaRPr lang="en-US">
              <a:latin typeface="Livvic" charset="0"/>
              <a:cs typeface="Livvic" charset="0"/>
            </a:endParaRPr>
          </a:p>
          <a:p>
            <a:r>
              <a:rPr lang="en-US">
                <a:latin typeface="Livvic" charset="0"/>
                <a:cs typeface="Livvic" charset="0"/>
              </a:rPr>
              <a:t>With this policy hotel wouldn’t suffer any loss of revenue or loss of potential revenue due to cancelled online booking</a:t>
            </a:r>
            <a:endParaRPr lang="en-US">
              <a:latin typeface="Livvic" charset="0"/>
              <a:cs typeface="Livvic" charset="0"/>
            </a:endParaRPr>
          </a:p>
        </p:txBody>
      </p:sp>
      <p:sp>
        <p:nvSpPr>
          <p:cNvPr id="5" name="Text Box 4"/>
          <p:cNvSpPr txBox="1"/>
          <p:nvPr/>
        </p:nvSpPr>
        <p:spPr>
          <a:xfrm>
            <a:off x="4560147" y="1877907"/>
            <a:ext cx="3220720" cy="4061460"/>
          </a:xfrm>
          <a:prstGeom prst="rect">
            <a:avLst/>
          </a:prstGeom>
          <a:noFill/>
        </p:spPr>
        <p:txBody>
          <a:bodyPr wrap="square" rtlCol="0" anchor="t">
            <a:spAutoFit/>
          </a:bodyPr>
          <a:p>
            <a:r>
              <a:rPr lang="en-US" b="1">
                <a:latin typeface="Livvic" charset="0"/>
                <a:cs typeface="Livvic" charset="0"/>
              </a:rPr>
              <a:t>Maximum Lead Time for Booking:</a:t>
            </a:r>
            <a:endParaRPr lang="en-US" b="1">
              <a:latin typeface="Livvic" charset="0"/>
              <a:cs typeface="Livvic" charset="0"/>
            </a:endParaRPr>
          </a:p>
          <a:p>
            <a:endParaRPr lang="en-US" sz="2400">
              <a:latin typeface="Livvic" charset="0"/>
              <a:cs typeface="Livvic" charset="0"/>
            </a:endParaRPr>
          </a:p>
          <a:p>
            <a:r>
              <a:rPr lang="en-US">
                <a:latin typeface="Livvic" charset="0"/>
                <a:cs typeface="Livvic" charset="0"/>
              </a:rPr>
              <a:t>We see a pattern of booking that has more than 210 days lead time are more likely to be canceled</a:t>
            </a:r>
            <a:endParaRPr lang="en-US">
              <a:latin typeface="Livvic" charset="0"/>
              <a:cs typeface="Livvic" charset="0"/>
            </a:endParaRPr>
          </a:p>
          <a:p>
            <a:endParaRPr lang="en-US">
              <a:latin typeface="Livvic" charset="0"/>
              <a:cs typeface="Livvic" charset="0"/>
            </a:endParaRPr>
          </a:p>
          <a:p>
            <a:r>
              <a:rPr lang="en-US">
                <a:latin typeface="Livvic" charset="0"/>
                <a:cs typeface="Livvic" charset="0"/>
              </a:rPr>
              <a:t>setting up a maximum lead time means users wouldn’t be able to make booking that’s too far in </a:t>
            </a:r>
            <a:endParaRPr lang="en-US">
              <a:latin typeface="Livvic" charset="0"/>
              <a:cs typeface="Livvic" charset="0"/>
            </a:endParaRPr>
          </a:p>
          <a:p>
            <a:r>
              <a:rPr lang="en-US">
                <a:latin typeface="Livvic" charset="0"/>
                <a:cs typeface="Livvic" charset="0"/>
              </a:rPr>
              <a:t>advance</a:t>
            </a:r>
            <a:endParaRPr lang="en-US">
              <a:latin typeface="Livvic" charset="0"/>
              <a:cs typeface="Livvic" charset="0"/>
            </a:endParaRPr>
          </a:p>
        </p:txBody>
      </p:sp>
      <p:sp>
        <p:nvSpPr>
          <p:cNvPr id="6" name="Text Box 5"/>
          <p:cNvSpPr txBox="1"/>
          <p:nvPr/>
        </p:nvSpPr>
        <p:spPr>
          <a:xfrm>
            <a:off x="8112760" y="717973"/>
            <a:ext cx="3386667" cy="922020"/>
          </a:xfrm>
          <a:prstGeom prst="rect">
            <a:avLst/>
          </a:prstGeom>
          <a:noFill/>
        </p:spPr>
        <p:txBody>
          <a:bodyPr wrap="square" rtlCol="0" anchor="t">
            <a:spAutoFit/>
          </a:bodyPr>
          <a:p>
            <a:r>
              <a:rPr lang="en-US" b="1">
                <a:latin typeface="Livvic" charset="0"/>
                <a:cs typeface="Livvic" charset="0"/>
              </a:rPr>
              <a:t>Stricter Cancellation Policy For Previously Canceled Booking:</a:t>
            </a:r>
            <a:endParaRPr lang="en-US" b="1">
              <a:latin typeface="Livvic" charset="0"/>
              <a:cs typeface="Livvic" charset="0"/>
            </a:endParaRPr>
          </a:p>
        </p:txBody>
      </p:sp>
      <p:sp>
        <p:nvSpPr>
          <p:cNvPr id="7" name="Text Box 6"/>
          <p:cNvSpPr txBox="1"/>
          <p:nvPr/>
        </p:nvSpPr>
        <p:spPr>
          <a:xfrm>
            <a:off x="8125460" y="1796627"/>
            <a:ext cx="3373967" cy="4523105"/>
          </a:xfrm>
          <a:prstGeom prst="rect">
            <a:avLst/>
          </a:prstGeom>
          <a:noFill/>
        </p:spPr>
        <p:txBody>
          <a:bodyPr wrap="square" rtlCol="0" anchor="t">
            <a:spAutoFit/>
          </a:bodyPr>
          <a:p>
            <a:r>
              <a:rPr lang="en-US">
                <a:latin typeface="Livvic" charset="0"/>
                <a:cs typeface="Livvic" charset="0"/>
              </a:rPr>
              <a:t>Booking that’s previously canceled has cancellation rate of 92%.</a:t>
            </a:r>
            <a:endParaRPr lang="en-US">
              <a:latin typeface="Livvic" charset="0"/>
              <a:cs typeface="Livvic" charset="0"/>
            </a:endParaRPr>
          </a:p>
          <a:p>
            <a:r>
              <a:rPr lang="en-US">
                <a:latin typeface="Livvic" charset="0"/>
                <a:cs typeface="Livvic" charset="0"/>
              </a:rPr>
              <a:t>looking at this pattern we see that booking that’s previously canceled are most likely to be canceled again.</a:t>
            </a:r>
            <a:endParaRPr lang="en-US">
              <a:latin typeface="Livvic" charset="0"/>
              <a:cs typeface="Livvic" charset="0"/>
            </a:endParaRPr>
          </a:p>
          <a:p>
            <a:r>
              <a:rPr lang="en-US">
                <a:latin typeface="Livvic" charset="0"/>
                <a:cs typeface="Livvic" charset="0"/>
              </a:rPr>
              <a:t>to protect hotel from losing revenue due to this kind of cancellation, hotels need to set booking payment in </a:t>
            </a:r>
            <a:endParaRPr lang="en-US">
              <a:latin typeface="Livvic" charset="0"/>
              <a:cs typeface="Livvic" charset="0"/>
            </a:endParaRPr>
          </a:p>
          <a:p>
            <a:r>
              <a:rPr lang="en-US">
                <a:latin typeface="Livvic" charset="0"/>
                <a:cs typeface="Livvic" charset="0"/>
              </a:rPr>
              <a:t>advance / non refundable deposit,or booking that has been canceled before</a:t>
            </a:r>
            <a:endParaRPr lang="en-US">
              <a:latin typeface="Livvic" charset="0"/>
              <a:cs typeface="Livvic"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73025"/>
            <a:ext cx="12192000" cy="6704330"/>
          </a:xfrm>
          <a:prstGeom prst="rect">
            <a:avLst/>
          </a:prstGeom>
        </p:spPr>
      </p:pic>
      <p:sp>
        <p:nvSpPr>
          <p:cNvPr id="3" name="文本框 2"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537555" y="4199929"/>
            <a:ext cx="3548669" cy="1861185"/>
          </a:xfrm>
          <a:prstGeom prst="rect">
            <a:avLst/>
          </a:prstGeom>
          <a:noFill/>
        </p:spPr>
        <p:txBody>
          <a:bodyPr wrap="square" rtlCol="0">
            <a:spAutoFit/>
          </a:bodyPr>
          <a:lstStyle/>
          <a:p>
            <a:r>
              <a:rPr lang="en-US" altLang="zh-CN" sz="11500" b="1" dirty="0">
                <a:solidFill>
                  <a:srgbClr val="6B7479"/>
                </a:solidFill>
                <a:latin typeface="carterone" charset="0"/>
                <a:ea typeface="Arial" panose="020B0604020202020204" pitchFamily="34" charset="0"/>
                <a:cs typeface="carterone" charset="0"/>
              </a:rPr>
              <a:t>06</a:t>
            </a:r>
            <a:endParaRPr lang="zh-CN" altLang="en-US" sz="11500" b="1" dirty="0">
              <a:solidFill>
                <a:srgbClr val="6B7479"/>
              </a:solidFill>
              <a:latin typeface="carterone" charset="0"/>
              <a:ea typeface="Arial" panose="020B0604020202020204" pitchFamily="34" charset="0"/>
              <a:cs typeface="carterone" charset="0"/>
            </a:endParaRPr>
          </a:p>
        </p:txBody>
      </p:sp>
      <p:sp>
        <p:nvSpPr>
          <p:cNvPr id="4" name="文本框 3"/>
          <p:cNvSpPr txBox="1"/>
          <p:nvPr/>
        </p:nvSpPr>
        <p:spPr>
          <a:xfrm>
            <a:off x="5806037" y="4632568"/>
            <a:ext cx="5582920" cy="768350"/>
          </a:xfrm>
          <a:prstGeom prst="rect">
            <a:avLst/>
          </a:prstGeom>
          <a:noFill/>
        </p:spPr>
        <p:txBody>
          <a:bodyPr wrap="none" rtlCol="0">
            <a:spAutoFit/>
          </a:bodyPr>
          <a:lstStyle/>
          <a:p>
            <a:pPr algn="ctr"/>
            <a:r>
              <a:rPr lang="en-US" altLang="zh-CN" sz="4400" b="1" dirty="0">
                <a:solidFill>
                  <a:srgbClr val="FFFFFF"/>
                </a:solidFill>
                <a:latin typeface="carterone" charset="0"/>
                <a:ea typeface="Arial" panose="020B0604020202020204" pitchFamily="34" charset="0"/>
                <a:cs typeface="carterone" charset="0"/>
              </a:rPr>
              <a:t>Data Preprocessing</a:t>
            </a:r>
            <a:endParaRPr lang="en-US" altLang="zh-CN" sz="4400" b="1" dirty="0">
              <a:solidFill>
                <a:srgbClr val="FFFFFF"/>
              </a:solidFill>
              <a:latin typeface="carterone" charset="0"/>
              <a:ea typeface="Arial" panose="020B0604020202020204" pitchFamily="34" charset="0"/>
              <a:cs typeface="carteron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36" name="Shape 436"/>
        <p:cNvGrpSpPr/>
        <p:nvPr/>
      </p:nvGrpSpPr>
      <p:grpSpPr>
        <a:xfrm>
          <a:off x="0" y="0"/>
          <a:ext cx="0" cy="0"/>
          <a:chOff x="0" y="0"/>
          <a:chExt cx="0" cy="0"/>
        </a:xfrm>
      </p:grpSpPr>
      <p:grpSp>
        <p:nvGrpSpPr>
          <p:cNvPr id="437" name="Google Shape;437;p40"/>
          <p:cNvGrpSpPr/>
          <p:nvPr/>
        </p:nvGrpSpPr>
        <p:grpSpPr>
          <a:xfrm>
            <a:off x="10781453" y="5678593"/>
            <a:ext cx="1049867" cy="959273"/>
            <a:chOff x="1730175" y="2632875"/>
            <a:chExt cx="1043750" cy="789850"/>
          </a:xfrm>
        </p:grpSpPr>
        <p:sp>
          <p:nvSpPr>
            <p:cNvPr id="438" name="Google Shape;438;p40"/>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chemeClr val="accent2"/>
            </a:solidFill>
            <a:ln>
              <a:noFill/>
            </a:ln>
          </p:spPr>
        </p:sp>
        <p:sp>
          <p:nvSpPr>
            <p:cNvPr id="439" name="Google Shape;439;p40"/>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chemeClr val="accent1"/>
            </a:solidFill>
            <a:ln>
              <a:noFill/>
            </a:ln>
          </p:spPr>
        </p:sp>
      </p:grpSp>
      <p:grpSp>
        <p:nvGrpSpPr>
          <p:cNvPr id="440" name="Google Shape;440;p40"/>
          <p:cNvGrpSpPr/>
          <p:nvPr/>
        </p:nvGrpSpPr>
        <p:grpSpPr>
          <a:xfrm rot="18196459">
            <a:off x="-5080" y="-215900"/>
            <a:ext cx="966047" cy="951653"/>
            <a:chOff x="1891712" y="291100"/>
            <a:chExt cx="1087100" cy="879550"/>
          </a:xfrm>
        </p:grpSpPr>
        <p:sp>
          <p:nvSpPr>
            <p:cNvPr id="441" name="Google Shape;441;p40"/>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442" name="Google Shape;442;p40"/>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sp>
        <p:nvSpPr>
          <p:cNvPr id="443" name="Google Shape;443;p40"/>
          <p:cNvSpPr txBox="1"/>
          <p:nvPr>
            <p:ph type="title"/>
          </p:nvPr>
        </p:nvSpPr>
        <p:spPr>
          <a:xfrm>
            <a:off x="1903307" y="160443"/>
            <a:ext cx="6774180" cy="763693"/>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latin typeface="carterone" charset="0"/>
                <a:cs typeface="carterone" charset="0"/>
              </a:rPr>
              <a:t>Data Preprocessing</a:t>
            </a:r>
            <a:endParaRPr lang="en-US" altLang="en-GB">
              <a:latin typeface="carterone" charset="0"/>
              <a:cs typeface="carterone" charset="0"/>
            </a:endParaRPr>
          </a:p>
        </p:txBody>
      </p:sp>
      <p:grpSp>
        <p:nvGrpSpPr>
          <p:cNvPr id="447" name="Google Shape;447;p40"/>
          <p:cNvGrpSpPr/>
          <p:nvPr/>
        </p:nvGrpSpPr>
        <p:grpSpPr>
          <a:xfrm>
            <a:off x="11177593" y="5905180"/>
            <a:ext cx="394748" cy="437683"/>
            <a:chOff x="3300325" y="249875"/>
            <a:chExt cx="433725" cy="480900"/>
          </a:xfrm>
        </p:grpSpPr>
        <p:sp>
          <p:nvSpPr>
            <p:cNvPr id="448" name="Google Shape;448;p4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5D74"/>
                </a:solidFill>
              </a:endParaRPr>
            </a:p>
          </p:txBody>
        </p:sp>
        <p:sp>
          <p:nvSpPr>
            <p:cNvPr id="449" name="Google Shape;449;p4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5D74"/>
                </a:solidFill>
              </a:endParaRPr>
            </a:p>
          </p:txBody>
        </p:sp>
        <p:sp>
          <p:nvSpPr>
            <p:cNvPr id="450" name="Google Shape;450;p4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5D74"/>
                </a:solidFill>
              </a:endParaRPr>
            </a:p>
          </p:txBody>
        </p:sp>
        <p:sp>
          <p:nvSpPr>
            <p:cNvPr id="451" name="Google Shape;451;p4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5D74"/>
                </a:solidFill>
              </a:endParaRPr>
            </a:p>
          </p:txBody>
        </p:sp>
        <p:sp>
          <p:nvSpPr>
            <p:cNvPr id="452" name="Google Shape;452;p4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5D74"/>
                </a:solidFill>
              </a:endParaRPr>
            </a:p>
          </p:txBody>
        </p:sp>
        <p:sp>
          <p:nvSpPr>
            <p:cNvPr id="453" name="Google Shape;453;p4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5D74"/>
                </a:solidFill>
              </a:endParaRPr>
            </a:p>
          </p:txBody>
        </p:sp>
      </p:grpSp>
      <p:sp>
        <p:nvSpPr>
          <p:cNvPr id="454" name="Google Shape;454;p40"/>
          <p:cNvSpPr/>
          <p:nvPr/>
        </p:nvSpPr>
        <p:spPr>
          <a:xfrm>
            <a:off x="335128" y="261125"/>
            <a:ext cx="481211" cy="438343"/>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5D74"/>
              </a:solidFill>
            </a:endParaRPr>
          </a:p>
        </p:txBody>
      </p:sp>
      <p:sp>
        <p:nvSpPr>
          <p:cNvPr id="456" name="Google Shape;456;p40"/>
          <p:cNvSpPr/>
          <p:nvPr/>
        </p:nvSpPr>
        <p:spPr>
          <a:xfrm rot="10697333" flipH="1">
            <a:off x="3137057" y="6003295"/>
            <a:ext cx="3311017" cy="290891"/>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457" name="Google Shape;457;p40"/>
          <p:cNvSpPr/>
          <p:nvPr/>
        </p:nvSpPr>
        <p:spPr>
          <a:xfrm rot="-102635">
            <a:off x="813133" y="786217"/>
            <a:ext cx="1733652" cy="286605"/>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
        <p:nvSpPr>
          <p:cNvPr id="5" name="Subtitle 4"/>
          <p:cNvSpPr/>
          <p:nvPr>
            <p:ph type="subTitle" idx="3"/>
          </p:nvPr>
        </p:nvSpPr>
        <p:spPr>
          <a:xfrm>
            <a:off x="336127" y="1413087"/>
            <a:ext cx="11717020" cy="4620260"/>
          </a:xfrm>
        </p:spPr>
        <p:txBody>
          <a:bodyPr/>
          <a:p>
            <a:pPr marL="127000" indent="0" algn="just"/>
            <a:r>
              <a:rPr lang="en-US" sz="1800">
                <a:solidFill>
                  <a:schemeClr val="bg2">
                    <a:lumMod val="10000"/>
                  </a:schemeClr>
                </a:solidFill>
                <a:latin typeface="Livvic" charset="0"/>
                <a:cs typeface="Livvic" charset="0"/>
              </a:rPr>
              <a:t>1. </a:t>
            </a:r>
            <a:r>
              <a:rPr lang="en-US" sz="1800">
                <a:solidFill>
                  <a:schemeClr val="bg2">
                    <a:lumMod val="10000"/>
                  </a:schemeClr>
                </a:solidFill>
                <a:latin typeface="Livvic" charset="0"/>
                <a:cs typeface="Livvic" charset="0"/>
                <a:sym typeface="+mn-ea"/>
              </a:rPr>
              <a:t>Imputing missing value with median / mode using median instead of mean here because there are many outliers in the dataset.</a:t>
            </a:r>
            <a:endParaRPr lang="en-US" sz="1800">
              <a:solidFill>
                <a:schemeClr val="bg2">
                  <a:lumMod val="10000"/>
                </a:schemeClr>
              </a:solidFill>
              <a:latin typeface="Livvic" charset="0"/>
              <a:cs typeface="Livvic" charset="0"/>
            </a:endParaRPr>
          </a:p>
          <a:p>
            <a:pPr marL="127000" indent="0" algn="just"/>
            <a:endParaRPr lang="en-US" sz="1800">
              <a:solidFill>
                <a:schemeClr val="bg2">
                  <a:lumMod val="10000"/>
                </a:schemeClr>
              </a:solidFill>
              <a:latin typeface="Livvic" charset="0"/>
              <a:cs typeface="Livvic" charset="0"/>
            </a:endParaRPr>
          </a:p>
          <a:p>
            <a:pPr marL="127000" indent="0" algn="just"/>
            <a:r>
              <a:rPr lang="en-US" sz="1800">
                <a:solidFill>
                  <a:schemeClr val="bg2">
                    <a:lumMod val="10000"/>
                  </a:schemeClr>
                </a:solidFill>
                <a:latin typeface="Livvic" charset="0"/>
                <a:cs typeface="Livvic" charset="0"/>
                <a:sym typeface="+mn-ea"/>
              </a:rPr>
              <a:t>2. Dropping columns that has more than 30% missing values.</a:t>
            </a:r>
            <a:endParaRPr lang="en-US" sz="1800">
              <a:solidFill>
                <a:schemeClr val="bg2">
                  <a:lumMod val="10000"/>
                </a:schemeClr>
              </a:solidFill>
              <a:latin typeface="Livvic" charset="0"/>
              <a:cs typeface="Livvic" charset="0"/>
            </a:endParaRPr>
          </a:p>
          <a:p>
            <a:pPr marL="127000" indent="0" algn="just"/>
            <a:endParaRPr lang="en-US" sz="1800">
              <a:solidFill>
                <a:schemeClr val="bg2">
                  <a:lumMod val="10000"/>
                </a:schemeClr>
              </a:solidFill>
              <a:latin typeface="Livvic" charset="0"/>
              <a:cs typeface="Livvic" charset="0"/>
            </a:endParaRPr>
          </a:p>
          <a:p>
            <a:pPr marL="127000" indent="0" algn="just"/>
            <a:r>
              <a:rPr lang="en-US" sz="1800">
                <a:solidFill>
                  <a:schemeClr val="bg2">
                    <a:lumMod val="10000"/>
                  </a:schemeClr>
                </a:solidFill>
                <a:latin typeface="Livvic" charset="0"/>
                <a:cs typeface="Livvic" charset="0"/>
                <a:sym typeface="+mn-ea"/>
              </a:rPr>
              <a:t>3. Dropping rows with abnormal values </a:t>
            </a:r>
            <a:endParaRPr lang="en-US" sz="1800">
              <a:solidFill>
                <a:schemeClr val="bg2">
                  <a:lumMod val="10000"/>
                </a:schemeClr>
              </a:solidFill>
              <a:latin typeface="Livvic" charset="0"/>
              <a:cs typeface="Livvic" charset="0"/>
            </a:endParaRPr>
          </a:p>
          <a:p>
            <a:pPr marL="1327150" lvl="2" indent="-285750" algn="just">
              <a:buFont typeface="Arial" panose="020B0604020202020204" pitchFamily="34" charset="0"/>
              <a:buChar char="•"/>
            </a:pPr>
            <a:r>
              <a:rPr lang="en-US" sz="1800">
                <a:solidFill>
                  <a:schemeClr val="bg2">
                    <a:lumMod val="10000"/>
                  </a:schemeClr>
                </a:solidFill>
                <a:latin typeface="Livvic" charset="0"/>
                <a:cs typeface="Livvic" charset="0"/>
                <a:sym typeface="+mn-ea"/>
              </a:rPr>
              <a:t>0 Total guests / adults in the booking</a:t>
            </a:r>
            <a:endParaRPr lang="en-US" sz="1800">
              <a:solidFill>
                <a:schemeClr val="bg2">
                  <a:lumMod val="10000"/>
                </a:schemeClr>
              </a:solidFill>
              <a:latin typeface="Livvic" charset="0"/>
              <a:cs typeface="Livvic" charset="0"/>
            </a:endParaRPr>
          </a:p>
          <a:p>
            <a:pPr marL="1327150" lvl="2" indent="-285750" algn="just">
              <a:buFont typeface="Arial" panose="020B0604020202020204" pitchFamily="34" charset="0"/>
              <a:buChar char="•"/>
            </a:pPr>
            <a:r>
              <a:rPr lang="en-US" sz="1800">
                <a:solidFill>
                  <a:schemeClr val="bg2">
                    <a:lumMod val="10000"/>
                  </a:schemeClr>
                </a:solidFill>
                <a:latin typeface="Livvic" charset="0"/>
                <a:cs typeface="Livvic" charset="0"/>
                <a:sym typeface="+mn-ea"/>
              </a:rPr>
              <a:t>negative daily rate</a:t>
            </a:r>
            <a:endParaRPr lang="en-US" sz="1800">
              <a:solidFill>
                <a:schemeClr val="bg2">
                  <a:lumMod val="10000"/>
                </a:schemeClr>
              </a:solidFill>
              <a:latin typeface="Livvic" charset="0"/>
              <a:cs typeface="Livvic" charset="0"/>
            </a:endParaRPr>
          </a:p>
          <a:p>
            <a:pPr marL="127000" indent="0" algn="just"/>
            <a:endParaRPr lang="en-US" sz="1800">
              <a:solidFill>
                <a:schemeClr val="bg2">
                  <a:lumMod val="10000"/>
                </a:schemeClr>
              </a:solidFill>
              <a:latin typeface="Livvic" charset="0"/>
              <a:cs typeface="Livvic" charset="0"/>
            </a:endParaRPr>
          </a:p>
          <a:p>
            <a:pPr marL="127000" indent="0" algn="just"/>
            <a:r>
              <a:rPr lang="en-US" sz="1800">
                <a:solidFill>
                  <a:schemeClr val="bg2">
                    <a:lumMod val="10000"/>
                  </a:schemeClr>
                </a:solidFill>
                <a:latin typeface="Livvic" charset="0"/>
                <a:cs typeface="Livvic" charset="0"/>
                <a:sym typeface="+mn-ea"/>
              </a:rPr>
              <a:t>4. Dropping row with outliers that’s super different compared to the other row in the columns.</a:t>
            </a:r>
            <a:endParaRPr lang="en-US" sz="1800">
              <a:solidFill>
                <a:schemeClr val="bg2">
                  <a:lumMod val="10000"/>
                </a:schemeClr>
              </a:solidFill>
              <a:latin typeface="Livvic" charset="0"/>
              <a:cs typeface="Livvic" charset="0"/>
            </a:endParaRPr>
          </a:p>
          <a:p>
            <a:pPr marL="1327150" lvl="2" indent="-285750" algn="just">
              <a:buFont typeface="Arial" panose="020B0604020202020204" pitchFamily="34" charset="0"/>
              <a:buChar char="•"/>
            </a:pPr>
            <a:r>
              <a:rPr lang="en-US" sz="1800">
                <a:solidFill>
                  <a:schemeClr val="bg2">
                    <a:lumMod val="10000"/>
                  </a:schemeClr>
                </a:solidFill>
                <a:latin typeface="Livvic" charset="0"/>
                <a:cs typeface="Livvic" charset="0"/>
                <a:sym typeface="+mn-ea"/>
              </a:rPr>
              <a:t>Row with daily rate that’s above 5000 euro</a:t>
            </a:r>
            <a:r>
              <a:rPr lang="en-US" sz="2400">
                <a:solidFill>
                  <a:schemeClr val="bg2">
                    <a:lumMod val="10000"/>
                  </a:schemeClr>
                </a:solidFill>
                <a:sym typeface="+mn-ea"/>
              </a:rPr>
              <a:t>	</a:t>
            </a:r>
            <a:r>
              <a:rPr lang="en-US">
                <a:solidFill>
                  <a:schemeClr val="bg2">
                    <a:lumMod val="10000"/>
                  </a:schemeClr>
                </a:solidFill>
              </a:rPr>
              <a:t>	</a:t>
            </a:r>
            <a:r>
              <a:rPr lang="en-US"/>
              <a:t>	</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603885" y="410210"/>
            <a:ext cx="10671175" cy="429895"/>
          </a:xfrm>
          <a:prstGeom prst="rect">
            <a:avLst/>
          </a:prstGeom>
          <a:noFill/>
        </p:spPr>
        <p:txBody>
          <a:bodyPr wrap="square" rtlCol="0">
            <a:spAutoFit/>
          </a:bodyPr>
          <a:lstStyle/>
          <a:p>
            <a:pPr algn="ctr"/>
            <a:r>
              <a:rPr lang="en-US" altLang="zh-CN" sz="2200" b="1" dirty="0">
                <a:solidFill>
                  <a:schemeClr val="tx1">
                    <a:lumMod val="75000"/>
                    <a:lumOff val="25000"/>
                  </a:schemeClr>
                </a:solidFill>
                <a:latin typeface="Livvic" charset="0"/>
                <a:ea typeface="Calibri" panose="020F0502020204030204" charset="0"/>
                <a:cs typeface="Livvic" charset="0"/>
              </a:rPr>
              <a:t>Statistical Test Between Independent and Target Variables</a:t>
            </a:r>
            <a:endParaRPr lang="en-US" altLang="zh-CN" sz="2200" b="1" dirty="0">
              <a:solidFill>
                <a:schemeClr val="tx1">
                  <a:lumMod val="75000"/>
                  <a:lumOff val="25000"/>
                </a:schemeClr>
              </a:solidFill>
              <a:latin typeface="Livvic" charset="0"/>
              <a:ea typeface="Calibri" panose="020F0502020204030204" charset="0"/>
              <a:cs typeface="Livvic" charset="0"/>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7427595" y="1289050"/>
            <a:ext cx="4668520" cy="4859020"/>
          </a:xfrm>
          <a:prstGeom prst="rect">
            <a:avLst/>
          </a:prstGeom>
          <a:solidFill>
            <a:schemeClr val="bg1"/>
          </a:solidFill>
          <a:ln>
            <a:gradFill flip="none" rotWithShape="1">
              <a:gsLst>
                <a:gs pos="0">
                  <a:srgbClr val="BFBFBF"/>
                </a:gs>
                <a:gs pos="100000">
                  <a:schemeClr val="tx1"/>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直角三角形 68"/>
          <p:cNvSpPr/>
          <p:nvPr/>
        </p:nvSpPr>
        <p:spPr>
          <a:xfrm>
            <a:off x="7849636" y="5520561"/>
            <a:ext cx="627375" cy="627375"/>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直角三角形 69"/>
          <p:cNvSpPr/>
          <p:nvPr/>
        </p:nvSpPr>
        <p:spPr>
          <a:xfrm rot="10800000">
            <a:off x="11048801" y="1288234"/>
            <a:ext cx="316526" cy="316526"/>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 Box 8"/>
          <p:cNvSpPr txBox="1"/>
          <p:nvPr/>
        </p:nvSpPr>
        <p:spPr>
          <a:xfrm>
            <a:off x="7427595" y="1604645"/>
            <a:ext cx="4669155" cy="4677410"/>
          </a:xfrm>
          <a:prstGeom prst="rect">
            <a:avLst/>
          </a:prstGeom>
          <a:noFill/>
        </p:spPr>
        <p:txBody>
          <a:bodyPr wrap="square" rtlCol="0">
            <a:spAutoFit/>
          </a:bodyPr>
          <a:p>
            <a:pPr indent="0">
              <a:buFont typeface="Arial" panose="020B0604020202020204" pitchFamily="34" charset="0"/>
              <a:buNone/>
            </a:pPr>
            <a:r>
              <a:rPr lang="en-US" b="1">
                <a:latin typeface="Livvic" charset="0"/>
                <a:cs typeface="Livvic" charset="0"/>
              </a:rPr>
              <a:t>Null Hypothesis : The variables are independent</a:t>
            </a:r>
            <a:endParaRPr lang="en-US" b="1">
              <a:latin typeface="Livvic" charset="0"/>
              <a:cs typeface="Livvic" charset="0"/>
            </a:endParaRPr>
          </a:p>
          <a:p>
            <a:pPr indent="0">
              <a:buFont typeface="Arial" panose="020B0604020202020204" pitchFamily="34" charset="0"/>
              <a:buNone/>
            </a:pPr>
            <a:endParaRPr lang="en-US" b="1">
              <a:latin typeface="Livvic" charset="0"/>
              <a:cs typeface="Livvic" charset="0"/>
            </a:endParaRPr>
          </a:p>
          <a:p>
            <a:pPr indent="0">
              <a:buFont typeface="Arial" panose="020B0604020202020204" pitchFamily="34" charset="0"/>
              <a:buNone/>
            </a:pPr>
            <a:r>
              <a:rPr lang="en-US" b="1">
                <a:latin typeface="Livvic" charset="0"/>
                <a:cs typeface="Livvic" charset="0"/>
              </a:rPr>
              <a:t>Alt Hypothesis : The variables are dependent</a:t>
            </a:r>
            <a:endParaRPr lang="en-US" b="1">
              <a:latin typeface="Livvic" charset="0"/>
              <a:cs typeface="Livvic" charset="0"/>
            </a:endParaRPr>
          </a:p>
          <a:p>
            <a:pPr marL="285750" indent="-285750">
              <a:buFont typeface="Arial" panose="020B0604020202020204" pitchFamily="34" charset="0"/>
              <a:buChar char="•"/>
            </a:pPr>
            <a:endParaRPr lang="en-US">
              <a:latin typeface="Livvic" charset="0"/>
              <a:cs typeface="Livvic" charset="0"/>
            </a:endParaRPr>
          </a:p>
          <a:p>
            <a:pPr marL="285750" indent="-285750">
              <a:buFont typeface="Arial" panose="020B0604020202020204" pitchFamily="34" charset="0"/>
              <a:buChar char="•"/>
            </a:pPr>
            <a:r>
              <a:rPr lang="en-US">
                <a:latin typeface="Livvic" charset="0"/>
                <a:cs typeface="Livvic" charset="0"/>
              </a:rPr>
              <a:t>If p-value is less than 0.05, then we reject Null Hypothesis and conclude that the independent variable and target variable are dependent.</a:t>
            </a:r>
            <a:endParaRPr lang="en-US">
              <a:latin typeface="Livvic" charset="0"/>
              <a:cs typeface="Livvic" charset="0"/>
            </a:endParaRPr>
          </a:p>
          <a:p>
            <a:pPr marL="285750" indent="-285750">
              <a:buFont typeface="Arial" panose="020B0604020202020204" pitchFamily="34" charset="0"/>
              <a:buChar char="•"/>
            </a:pPr>
            <a:endParaRPr lang="en-US">
              <a:latin typeface="Livvic" charset="0"/>
              <a:cs typeface="Livvic" charset="0"/>
            </a:endParaRPr>
          </a:p>
          <a:p>
            <a:pPr marL="285750" indent="-285750">
              <a:buFont typeface="Arial" panose="020B0604020202020204" pitchFamily="34" charset="0"/>
              <a:buChar char="•"/>
            </a:pPr>
            <a:r>
              <a:rPr lang="en-US">
                <a:latin typeface="Livvic" charset="0"/>
                <a:cs typeface="Livvic" charset="0"/>
              </a:rPr>
              <a:t>From the table we see that all the categorical values have p-value less than 0.05 with the target variable.</a:t>
            </a:r>
            <a:endParaRPr lang="en-US">
              <a:latin typeface="Livvic" charset="0"/>
              <a:cs typeface="Livvic" charset="0"/>
            </a:endParaRPr>
          </a:p>
          <a:p>
            <a:pPr marL="285750" indent="-285750">
              <a:buFont typeface="Arial" panose="020B0604020202020204" pitchFamily="34" charset="0"/>
              <a:buChar char="•"/>
            </a:pPr>
            <a:endParaRPr lang="en-US" sz="1400" b="1"/>
          </a:p>
          <a:p>
            <a:pPr lvl="2" indent="0">
              <a:buFont typeface="Arial" panose="020B0604020202020204" pitchFamily="34" charset="0"/>
              <a:buNone/>
            </a:pPr>
            <a:endParaRPr lang="en-US" sz="1400"/>
          </a:p>
        </p:txBody>
      </p:sp>
      <p:graphicFrame>
        <p:nvGraphicFramePr>
          <p:cNvPr id="3" name="Picture Placeholder 2"/>
          <p:cNvGraphicFramePr/>
          <p:nvPr>
            <p:ph type="pic" sz="quarter" idx="13"/>
          </p:nvPr>
        </p:nvGraphicFramePr>
        <p:xfrm>
          <a:off x="796290" y="2268855"/>
          <a:ext cx="6557645" cy="3879215"/>
        </p:xfrm>
        <a:graphic>
          <a:graphicData uri="http://schemas.openxmlformats.org/drawingml/2006/table">
            <a:tbl>
              <a:tblPr firstRow="1" bandRow="1">
                <a:tableStyleId>{5940675A-B579-460E-94D1-54222C63F5DA}</a:tableStyleId>
              </a:tblPr>
              <a:tblGrid>
                <a:gridCol w="1626870"/>
                <a:gridCol w="1626870"/>
                <a:gridCol w="1137285"/>
                <a:gridCol w="2166620"/>
              </a:tblGrid>
              <a:tr h="422275">
                <a:tc>
                  <a:txBody>
                    <a:bodyPr/>
                    <a:p>
                      <a:pPr indent="0" algn="ctr">
                        <a:buNone/>
                      </a:pPr>
                      <a:r>
                        <a:rPr lang="en-US" sz="1300" b="1">
                          <a:latin typeface="Times New Roman" panose="02020603050405020304" pitchFamily="18" charset="0"/>
                          <a:cs typeface="Times New Roman" panose="02020603050405020304" pitchFamily="18" charset="0"/>
                        </a:rPr>
                        <a:t>Category feature</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300" b="1">
                          <a:latin typeface="Times New Roman" panose="02020603050405020304" pitchFamily="18" charset="0"/>
                          <a:cs typeface="Times New Roman" panose="02020603050405020304" pitchFamily="18" charset="0"/>
                        </a:rPr>
                        <a:t> Target variable</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300" b="1">
                          <a:latin typeface="Times New Roman" panose="02020603050405020304" pitchFamily="18" charset="0"/>
                          <a:cs typeface="Times New Roman" panose="02020603050405020304" pitchFamily="18" charset="0"/>
                        </a:rPr>
                        <a:t> P-value</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300" b="1">
                          <a:latin typeface="Times New Roman" panose="02020603050405020304" pitchFamily="18" charset="0"/>
                          <a:cs typeface="Times New Roman" panose="02020603050405020304" pitchFamily="18" charset="0"/>
                        </a:rPr>
                        <a:t> Description</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14325">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Hotel</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11">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is_canceled</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0.0</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Reject Null Hypothesis</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4325">
                <a:tc>
                  <a:txBody>
                    <a:bodyPr/>
                    <a:p>
                      <a:pPr indent="0" algn="ctr">
                        <a:buNone/>
                      </a:pPr>
                      <a:r>
                        <a:rPr lang="en-US" sz="1100" b="0">
                          <a:latin typeface="Times New Roman" panose="02020603050405020304" pitchFamily="18" charset="0"/>
                          <a:cs typeface="Times New Roman" panose="02020603050405020304" pitchFamily="18" charset="0"/>
                        </a:rPr>
                        <a:t> arrival_date_month</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1100" b="0">
                          <a:latin typeface="Times New Roman" panose="02020603050405020304" pitchFamily="18" charset="0"/>
                          <a:cs typeface="Times New Roman" panose="02020603050405020304" pitchFamily="18" charset="0"/>
                        </a:rPr>
                        <a:t> 3.67182e-199</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0">
                          <a:latin typeface="Times New Roman" panose="02020603050405020304" pitchFamily="18" charset="0"/>
                          <a:cs typeface="Times New Roman" panose="02020603050405020304" pitchFamily="18" charset="0"/>
                        </a:rPr>
                        <a:t> Reject Null Hypothesis</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3690">
                <a:tc>
                  <a:txBody>
                    <a:bodyPr/>
                    <a:p>
                      <a:pPr indent="0" algn="ctr">
                        <a:buNone/>
                      </a:pPr>
                      <a:r>
                        <a:rPr lang="en-US" sz="1100" b="0">
                          <a:latin typeface="Times New Roman" panose="02020603050405020304" pitchFamily="18" charset="0"/>
                          <a:cs typeface="Times New Roman" panose="02020603050405020304" pitchFamily="18" charset="0"/>
                        </a:rPr>
                        <a:t> meal</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1100" b="0">
                          <a:latin typeface="Times New Roman" panose="02020603050405020304" pitchFamily="18" charset="0"/>
                          <a:cs typeface="Times New Roman" panose="02020603050405020304" pitchFamily="18" charset="0"/>
                        </a:rPr>
                        <a:t> 1.32123e-64</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Reject Null Hypothesis</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4960">
                <a:tc>
                  <a:txBody>
                    <a:bodyPr/>
                    <a:p>
                      <a:pPr indent="0" algn="ctr">
                        <a:buNone/>
                      </a:pPr>
                      <a:r>
                        <a:rPr lang="en-US" sz="1100" b="0">
                          <a:latin typeface="Times New Roman" panose="02020603050405020304" pitchFamily="18" charset="0"/>
                          <a:cs typeface="Times New Roman" panose="02020603050405020304" pitchFamily="18" charset="0"/>
                        </a:rPr>
                        <a:t> country</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1100" b="0">
                          <a:latin typeface="Times New Roman" panose="02020603050405020304" pitchFamily="18" charset="0"/>
                          <a:cs typeface="Times New Roman" panose="02020603050405020304" pitchFamily="18" charset="0"/>
                        </a:rPr>
                        <a:t> 0.0</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Reject Null Hypothesis</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3690">
                <a:tc>
                  <a:txBody>
                    <a:bodyPr/>
                    <a:p>
                      <a:pPr indent="0" algn="ctr">
                        <a:buNone/>
                      </a:pPr>
                      <a:r>
                        <a:rPr lang="en-US" sz="1100" b="0">
                          <a:latin typeface="Times New Roman" panose="02020603050405020304" pitchFamily="18" charset="0"/>
                          <a:cs typeface="Times New Roman" panose="02020603050405020304" pitchFamily="18" charset="0"/>
                        </a:rPr>
                        <a:t> market_segment</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1100" b="0">
                          <a:latin typeface="Times New Roman" panose="02020603050405020304" pitchFamily="18" charset="0"/>
                          <a:cs typeface="Times New Roman" panose="02020603050405020304" pitchFamily="18" charset="0"/>
                        </a:rPr>
                        <a:t> 0.0</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Reject Null Hypothesis</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4960">
                <a:tc>
                  <a:txBody>
                    <a:bodyPr/>
                    <a:p>
                      <a:pPr indent="0" algn="ctr">
                        <a:buNone/>
                      </a:pPr>
                      <a:r>
                        <a:rPr lang="en-US" sz="1100" b="0">
                          <a:latin typeface="Times New Roman" panose="02020603050405020304" pitchFamily="18" charset="0"/>
                          <a:cs typeface="Times New Roman" panose="02020603050405020304" pitchFamily="18" charset="0"/>
                        </a:rPr>
                        <a:t> distribution_channel</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1100" b="0">
                          <a:latin typeface="Times New Roman" panose="02020603050405020304" pitchFamily="18" charset="0"/>
                          <a:cs typeface="Times New Roman" panose="02020603050405020304" pitchFamily="18" charset="0"/>
                        </a:rPr>
                        <a:t> 0.0</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Reject Null Hypothesis</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3690">
                <a:tc>
                  <a:txBody>
                    <a:bodyPr/>
                    <a:p>
                      <a:pPr indent="0" algn="ctr">
                        <a:buNone/>
                      </a:pPr>
                      <a:r>
                        <a:rPr lang="en-US" sz="1100" b="0">
                          <a:latin typeface="Times New Roman" panose="02020603050405020304" pitchFamily="18" charset="0"/>
                          <a:cs typeface="Times New Roman" panose="02020603050405020304" pitchFamily="18" charset="0"/>
                        </a:rPr>
                        <a:t> reserved_room_type</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1100" b="0">
                          <a:latin typeface="Times New Roman" panose="02020603050405020304" pitchFamily="18" charset="0"/>
                          <a:cs typeface="Times New Roman" panose="02020603050405020304" pitchFamily="18" charset="0"/>
                        </a:rPr>
                        <a:t> 1.121956e-133</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Reject Null Hypothesis</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4960">
                <a:tc>
                  <a:txBody>
                    <a:bodyPr/>
                    <a:p>
                      <a:pPr indent="0" algn="ctr">
                        <a:buNone/>
                      </a:pPr>
                      <a:r>
                        <a:rPr lang="en-US" sz="1100" b="0">
                          <a:latin typeface="Times New Roman" panose="02020603050405020304" pitchFamily="18" charset="0"/>
                          <a:cs typeface="Times New Roman" panose="02020603050405020304" pitchFamily="18" charset="0"/>
                        </a:rPr>
                        <a:t> assigned_room_type</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1100" b="0">
                          <a:latin typeface="Times New Roman" panose="02020603050405020304" pitchFamily="18" charset="0"/>
                          <a:cs typeface="Times New Roman" panose="02020603050405020304" pitchFamily="18" charset="0"/>
                        </a:rPr>
                        <a:t> 0.0</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Reject Null Hypothesis</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3690">
                <a:tc>
                  <a:txBody>
                    <a:bodyPr/>
                    <a:p>
                      <a:pPr indent="0" algn="ctr">
                        <a:buNone/>
                      </a:pPr>
                      <a:r>
                        <a:rPr lang="en-US" sz="1100" b="0">
                          <a:latin typeface="Times New Roman" panose="02020603050405020304" pitchFamily="18" charset="0"/>
                          <a:cs typeface="Times New Roman" panose="02020603050405020304" pitchFamily="18" charset="0"/>
                        </a:rPr>
                        <a:t> deposit_type</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1100" b="0">
                          <a:latin typeface="Times New Roman" panose="02020603050405020304" pitchFamily="18" charset="0"/>
                          <a:cs typeface="Times New Roman" panose="02020603050405020304" pitchFamily="18" charset="0"/>
                        </a:rPr>
                        <a:t> 0.0</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Reject Null Hypothesis</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4325">
                <a:tc>
                  <a:txBody>
                    <a:bodyPr/>
                    <a:p>
                      <a:pPr indent="0" algn="ctr">
                        <a:buNone/>
                      </a:pPr>
                      <a:r>
                        <a:rPr lang="en-US" sz="1100" b="0">
                          <a:latin typeface="Times New Roman" panose="02020603050405020304" pitchFamily="18" charset="0"/>
                          <a:cs typeface="Times New Roman" panose="02020603050405020304" pitchFamily="18" charset="0"/>
                        </a:rPr>
                        <a:t> customer_type</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1100" b="0">
                          <a:latin typeface="Times New Roman" panose="02020603050405020304" pitchFamily="18" charset="0"/>
                          <a:cs typeface="Times New Roman" panose="02020603050405020304" pitchFamily="18" charset="0"/>
                        </a:rPr>
                        <a:t> 0.0</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Reject Null Hypothesis</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4325">
                <a:tc>
                  <a:txBody>
                    <a:bodyPr/>
                    <a:p>
                      <a:pPr indent="0" algn="ctr">
                        <a:buNone/>
                      </a:pPr>
                      <a:r>
                        <a:rPr lang="en-US" sz="1100" b="0">
                          <a:latin typeface="Times New Roman" panose="02020603050405020304" pitchFamily="18" charset="0"/>
                          <a:cs typeface="Times New Roman" panose="02020603050405020304" pitchFamily="18" charset="0"/>
                        </a:rPr>
                        <a:t> reservation_status</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100" b="0">
                          <a:latin typeface="Times New Roman" panose="02020603050405020304" pitchFamily="18" charset="0"/>
                          <a:cs typeface="Times New Roman" panose="02020603050405020304" pitchFamily="18" charset="0"/>
                        </a:rPr>
                        <a:t> 0.0</a:t>
                      </a:r>
                      <a:endParaRPr lang="en-US" sz="11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100" b="1">
                          <a:latin typeface="Times New Roman" panose="02020603050405020304" pitchFamily="18" charset="0"/>
                          <a:cs typeface="Times New Roman" panose="02020603050405020304" pitchFamily="18" charset="0"/>
                        </a:rPr>
                        <a:t> </a:t>
                      </a:r>
                      <a:r>
                        <a:rPr lang="en-US" sz="1100" b="0">
                          <a:latin typeface="Times New Roman" panose="02020603050405020304" pitchFamily="18" charset="0"/>
                          <a:cs typeface="Times New Roman" panose="02020603050405020304" pitchFamily="18" charset="0"/>
                        </a:rPr>
                        <a:t>Reject Null Hypothesis</a:t>
                      </a:r>
                      <a:endParaRPr lang="en-US" sz="11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Text Box 6"/>
          <p:cNvSpPr txBox="1"/>
          <p:nvPr/>
        </p:nvSpPr>
        <p:spPr>
          <a:xfrm>
            <a:off x="853440" y="1393825"/>
            <a:ext cx="6367780" cy="645160"/>
          </a:xfrm>
          <a:prstGeom prst="rect">
            <a:avLst/>
          </a:prstGeom>
          <a:noFill/>
        </p:spPr>
        <p:txBody>
          <a:bodyPr wrap="square" rtlCol="0">
            <a:spAutoFit/>
          </a:bodyPr>
          <a:p>
            <a:r>
              <a:rPr lang="en-US" b="1">
                <a:latin typeface="Livvic" charset="0"/>
                <a:cs typeface="Livvic" charset="0"/>
              </a:rPr>
              <a:t>Chi-square Independence Test between Categorical Variable and Target Variable</a:t>
            </a:r>
            <a:endParaRPr lang="en-US" b="1">
              <a:latin typeface="Livvic" charset="0"/>
              <a:cs typeface="Livvic" charset="0"/>
            </a:endParaRPr>
          </a:p>
        </p:txBody>
      </p:sp>
    </p:spTree>
  </p:cSld>
  <p:clrMapOvr>
    <a:masterClrMapping/>
  </p:clrMapOvr>
  <p:transition spd="slow">
    <p:comb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603885" y="410210"/>
            <a:ext cx="10671175" cy="429895"/>
          </a:xfrm>
          <a:prstGeom prst="rect">
            <a:avLst/>
          </a:prstGeom>
          <a:noFill/>
        </p:spPr>
        <p:txBody>
          <a:bodyPr wrap="square" rtlCol="0">
            <a:spAutoFit/>
          </a:bodyPr>
          <a:lstStyle/>
          <a:p>
            <a:pPr algn="ctr"/>
            <a:r>
              <a:rPr lang="en-US" altLang="zh-CN" sz="2200" b="1" dirty="0">
                <a:solidFill>
                  <a:schemeClr val="tx1">
                    <a:lumMod val="75000"/>
                    <a:lumOff val="25000"/>
                  </a:schemeClr>
                </a:solidFill>
                <a:latin typeface="Livvic" charset="0"/>
                <a:ea typeface="Calibri" panose="020F0502020204030204" charset="0"/>
                <a:cs typeface="Livvic" charset="0"/>
              </a:rPr>
              <a:t>Statistical Test Between Independent and Target Variables</a:t>
            </a:r>
            <a:endParaRPr lang="en-US" altLang="zh-CN" sz="2200" b="1" dirty="0">
              <a:solidFill>
                <a:schemeClr val="tx1">
                  <a:lumMod val="75000"/>
                  <a:lumOff val="25000"/>
                </a:schemeClr>
              </a:solidFill>
              <a:latin typeface="Livvic" charset="0"/>
              <a:ea typeface="Calibri" panose="020F0502020204030204" charset="0"/>
              <a:cs typeface="Livvic" charset="0"/>
            </a:endParaRPr>
          </a:p>
        </p:txBody>
      </p:sp>
      <p:cxnSp>
        <p:nvCxnSpPr>
          <p:cNvPr id="6" name="直接连接符 5"/>
          <p:cNvCxnSpPr/>
          <p:nvPr/>
        </p:nvCxnSpPr>
        <p:spPr>
          <a:xfrm>
            <a:off x="796413" y="45720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7427595" y="1289050"/>
            <a:ext cx="4668520" cy="4859020"/>
          </a:xfrm>
          <a:prstGeom prst="rect">
            <a:avLst/>
          </a:prstGeom>
          <a:solidFill>
            <a:schemeClr val="bg1"/>
          </a:solidFill>
          <a:ln>
            <a:gradFill flip="none" rotWithShape="1">
              <a:gsLst>
                <a:gs pos="0">
                  <a:srgbClr val="BFBFBF"/>
                </a:gs>
                <a:gs pos="100000">
                  <a:schemeClr val="tx1"/>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直角三角形 68"/>
          <p:cNvSpPr/>
          <p:nvPr/>
        </p:nvSpPr>
        <p:spPr>
          <a:xfrm>
            <a:off x="7849636" y="5520561"/>
            <a:ext cx="627375" cy="627375"/>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直角三角形 69"/>
          <p:cNvSpPr/>
          <p:nvPr/>
        </p:nvSpPr>
        <p:spPr>
          <a:xfrm rot="10800000">
            <a:off x="11048801" y="1288234"/>
            <a:ext cx="316526" cy="316526"/>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 Box 8"/>
          <p:cNvSpPr txBox="1"/>
          <p:nvPr/>
        </p:nvSpPr>
        <p:spPr>
          <a:xfrm>
            <a:off x="7427595" y="1604645"/>
            <a:ext cx="4669155" cy="4677410"/>
          </a:xfrm>
          <a:prstGeom prst="rect">
            <a:avLst/>
          </a:prstGeom>
          <a:noFill/>
        </p:spPr>
        <p:txBody>
          <a:bodyPr wrap="square" rtlCol="0">
            <a:spAutoFit/>
          </a:bodyPr>
          <a:p>
            <a:pPr indent="0">
              <a:buFont typeface="Arial" panose="020B0604020202020204" pitchFamily="34" charset="0"/>
              <a:buNone/>
            </a:pPr>
            <a:r>
              <a:rPr lang="en-US" b="1">
                <a:latin typeface="Livvic" charset="0"/>
                <a:cs typeface="Livvic" charset="0"/>
              </a:rPr>
              <a:t>Null Hypothesis : The variables are independent</a:t>
            </a:r>
            <a:endParaRPr lang="en-US" b="1">
              <a:latin typeface="Livvic" charset="0"/>
              <a:cs typeface="Livvic" charset="0"/>
            </a:endParaRPr>
          </a:p>
          <a:p>
            <a:pPr indent="0">
              <a:buFont typeface="Arial" panose="020B0604020202020204" pitchFamily="34" charset="0"/>
              <a:buNone/>
            </a:pPr>
            <a:endParaRPr lang="en-US" b="1">
              <a:latin typeface="Livvic" charset="0"/>
              <a:cs typeface="Livvic" charset="0"/>
            </a:endParaRPr>
          </a:p>
          <a:p>
            <a:pPr indent="0">
              <a:buFont typeface="Arial" panose="020B0604020202020204" pitchFamily="34" charset="0"/>
              <a:buNone/>
            </a:pPr>
            <a:r>
              <a:rPr lang="en-US" b="1">
                <a:latin typeface="Livvic" charset="0"/>
                <a:cs typeface="Livvic" charset="0"/>
              </a:rPr>
              <a:t>Alt Hypothesis : The variables are dependent</a:t>
            </a:r>
            <a:endParaRPr lang="en-US" b="1">
              <a:latin typeface="Livvic" charset="0"/>
              <a:cs typeface="Livvic" charset="0"/>
            </a:endParaRPr>
          </a:p>
          <a:p>
            <a:pPr marL="285750" indent="-285750">
              <a:buFont typeface="Arial" panose="020B0604020202020204" pitchFamily="34" charset="0"/>
              <a:buChar char="•"/>
            </a:pPr>
            <a:endParaRPr lang="en-US">
              <a:latin typeface="Livvic" charset="0"/>
              <a:cs typeface="Livvic" charset="0"/>
            </a:endParaRPr>
          </a:p>
          <a:p>
            <a:pPr marL="285750" indent="-285750">
              <a:buFont typeface="Arial" panose="020B0604020202020204" pitchFamily="34" charset="0"/>
              <a:buChar char="•"/>
            </a:pPr>
            <a:r>
              <a:rPr lang="en-US">
                <a:latin typeface="Livvic" charset="0"/>
                <a:cs typeface="Livvic" charset="0"/>
              </a:rPr>
              <a:t>If p-value is less than 0.05, then we reject Null Hypothesis and conclude that the independent variable and target variable are dependent.</a:t>
            </a:r>
            <a:endParaRPr lang="en-US">
              <a:latin typeface="Livvic" charset="0"/>
              <a:cs typeface="Livvic" charset="0"/>
            </a:endParaRPr>
          </a:p>
          <a:p>
            <a:pPr marL="285750" indent="-285750">
              <a:buFont typeface="Arial" panose="020B0604020202020204" pitchFamily="34" charset="0"/>
              <a:buChar char="•"/>
            </a:pPr>
            <a:endParaRPr lang="en-US">
              <a:latin typeface="Livvic" charset="0"/>
              <a:cs typeface="Livvic" charset="0"/>
            </a:endParaRPr>
          </a:p>
          <a:p>
            <a:pPr marL="285750" indent="-285750">
              <a:buFont typeface="Arial" panose="020B0604020202020204" pitchFamily="34" charset="0"/>
              <a:buChar char="•"/>
            </a:pPr>
            <a:r>
              <a:rPr lang="en-US">
                <a:latin typeface="Livvic" charset="0"/>
                <a:cs typeface="Livvic" charset="0"/>
              </a:rPr>
              <a:t>From the table we see that all the numerical values have p-value less than 0.05 with the target variable.</a:t>
            </a:r>
            <a:endParaRPr lang="en-US">
              <a:latin typeface="Livvic" charset="0"/>
              <a:cs typeface="Livvic" charset="0"/>
            </a:endParaRPr>
          </a:p>
          <a:p>
            <a:pPr marL="285750" indent="-285750">
              <a:buFont typeface="Arial" panose="020B0604020202020204" pitchFamily="34" charset="0"/>
              <a:buChar char="•"/>
            </a:pPr>
            <a:endParaRPr lang="en-US" sz="1400" b="1"/>
          </a:p>
          <a:p>
            <a:pPr lvl="2" indent="0">
              <a:buFont typeface="Arial" panose="020B0604020202020204" pitchFamily="34" charset="0"/>
              <a:buNone/>
            </a:pPr>
            <a:endParaRPr lang="en-US" sz="1400"/>
          </a:p>
        </p:txBody>
      </p:sp>
      <p:sp>
        <p:nvSpPr>
          <p:cNvPr id="7" name="Text Box 6"/>
          <p:cNvSpPr txBox="1"/>
          <p:nvPr/>
        </p:nvSpPr>
        <p:spPr>
          <a:xfrm>
            <a:off x="683260" y="1163320"/>
            <a:ext cx="6367780" cy="645160"/>
          </a:xfrm>
          <a:prstGeom prst="rect">
            <a:avLst/>
          </a:prstGeom>
          <a:noFill/>
        </p:spPr>
        <p:txBody>
          <a:bodyPr wrap="square" rtlCol="0">
            <a:spAutoFit/>
          </a:bodyPr>
          <a:p>
            <a:r>
              <a:rPr lang="en-US" b="1">
                <a:latin typeface="Livvic" charset="0"/>
                <a:cs typeface="Livvic" charset="0"/>
              </a:rPr>
              <a:t>2-sample t-Test between Numerical Variable and Target Variable</a:t>
            </a:r>
            <a:endParaRPr lang="en-US" b="1">
              <a:latin typeface="Livvic" charset="0"/>
              <a:cs typeface="Livvic" charset="0"/>
            </a:endParaRPr>
          </a:p>
        </p:txBody>
      </p:sp>
      <p:graphicFrame>
        <p:nvGraphicFramePr>
          <p:cNvPr id="5" name="Picture Placeholder 4"/>
          <p:cNvGraphicFramePr/>
          <p:nvPr>
            <p:ph type="pic" sz="quarter" idx="13"/>
          </p:nvPr>
        </p:nvGraphicFramePr>
        <p:xfrm>
          <a:off x="541564" y="2039076"/>
          <a:ext cx="6509385" cy="4526280"/>
        </p:xfrm>
        <a:graphic>
          <a:graphicData uri="http://schemas.openxmlformats.org/drawingml/2006/table">
            <a:tbl>
              <a:tblPr firstRow="1" bandRow="1">
                <a:tableStyleId>{5940675A-B579-460E-94D1-54222C63F5DA}</a:tableStyleId>
              </a:tblPr>
              <a:tblGrid>
                <a:gridCol w="2284095"/>
                <a:gridCol w="1392555"/>
                <a:gridCol w="1050290"/>
                <a:gridCol w="1782445"/>
              </a:tblGrid>
              <a:tr h="364490">
                <a:tc>
                  <a:txBody>
                    <a:bodyPr/>
                    <a:p>
                      <a:pPr indent="0" algn="ctr">
                        <a:buNone/>
                      </a:pPr>
                      <a:r>
                        <a:rPr lang="en-US" sz="900" b="1">
                          <a:latin typeface="Times New Roman" panose="02020603050405020304" pitchFamily="18" charset="0"/>
                          <a:cs typeface="Times New Roman" panose="02020603050405020304" pitchFamily="18" charset="0"/>
                        </a:rPr>
                        <a:t>Numerical feature</a:t>
                      </a:r>
                      <a:endParaRPr lang="en-US" sz="9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900" b="1">
                          <a:latin typeface="Times New Roman" panose="02020603050405020304" pitchFamily="18" charset="0"/>
                          <a:cs typeface="Times New Roman" panose="02020603050405020304" pitchFamily="18" charset="0"/>
                        </a:rPr>
                        <a:t> Target variable</a:t>
                      </a:r>
                      <a:endParaRPr lang="en-US" sz="9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900" b="1">
                          <a:latin typeface="Times New Roman" panose="02020603050405020304" pitchFamily="18" charset="0"/>
                          <a:cs typeface="Times New Roman" panose="02020603050405020304" pitchFamily="18" charset="0"/>
                        </a:rPr>
                        <a:t> P-value</a:t>
                      </a:r>
                      <a:endParaRPr lang="en-US" sz="9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900" b="1">
                          <a:latin typeface="Times New Roman" panose="02020603050405020304" pitchFamily="18" charset="0"/>
                          <a:cs typeface="Times New Roman" panose="02020603050405020304" pitchFamily="18" charset="0"/>
                        </a:rPr>
                        <a:t> Description</a:t>
                      </a:r>
                      <a:endParaRPr lang="en-US" sz="9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271145">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Lead_time</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15">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   is_canceled</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0.0</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Arrival_date_year</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8.57248e-09</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603050405020304" pitchFamily="18" charset="0"/>
                          <a:cs typeface="Times New Roman" panose="02020603050405020304" pitchFamily="18" charset="0"/>
                        </a:rPr>
                        <a:t> Reject Null Hypothesis</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Arrival_date_week_number</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0.004871</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Stays_in_weekend_nights</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0.0341</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Stays_in_week_nights</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1.14732e-1</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Adults</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1.0785e-95</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Arrival_date_day_of_month</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0.03416</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Babies</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0.0</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Is_repeated_guest</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2.31270e-189</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Previous_cancellations</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8.93266e-319</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lgn="ctr">
                        <a:buNone/>
                      </a:pPr>
                      <a:r>
                        <a:rPr lang="en-US" sz="800" b="0">
                          <a:latin typeface="Times New Roman" panose="02020603050405020304" pitchFamily="18" charset="0"/>
                          <a:cs typeface="Times New Roman" panose="02020603050405020304" pitchFamily="18" charset="0"/>
                        </a:rPr>
                        <a:t> Previous_bookings_not_canceled</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1.4894e-97</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Booking_changes</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0.0</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Days_in_waiting_list</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2.5036e-7</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Adr</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ctr">
                        <a:buNone/>
                      </a:pPr>
                      <a:r>
                        <a:rPr lang="en-US" sz="800" b="0">
                          <a:latin typeface="Times New Roman" panose="02020603050405020304" pitchFamily="18" charset="0"/>
                          <a:cs typeface="Times New Roman" panose="02020603050405020304" pitchFamily="18" charset="0"/>
                        </a:rPr>
                        <a:t> 9.6829e-61</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indent="0" algn="ctr">
                        <a:buNone/>
                      </a:pPr>
                      <a:r>
                        <a:rPr lang="en-US" sz="800" b="0">
                          <a:latin typeface="Times New Roman" panose="02020603050405020304" pitchFamily="18" charset="0"/>
                          <a:cs typeface="Times New Roman" panose="02020603050405020304" pitchFamily="18" charset="0"/>
                        </a:rPr>
                        <a:t> Required_car_parking_spaces</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800" b="0">
                          <a:latin typeface="Times New Roman" panose="02020603050405020304" pitchFamily="18" charset="0"/>
                          <a:cs typeface="Times New Roman" panose="02020603050405020304" pitchFamily="18" charset="0"/>
                        </a:rPr>
                        <a:t> 0.0</a:t>
                      </a:r>
                      <a:endParaRPr lang="en-US" sz="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1">
                          <a:latin typeface="Times New Roman" panose="02020603050405020304" pitchFamily="18" charset="0"/>
                          <a:cs typeface="Times New Roman" panose="02020603050405020304" pitchFamily="18" charset="0"/>
                        </a:rPr>
                        <a:t> </a:t>
                      </a:r>
                      <a:r>
                        <a:rPr lang="en-US" sz="800" b="0">
                          <a:latin typeface="Times New Roman" panose="02020603050405020304" pitchFamily="18" charset="0"/>
                          <a:cs typeface="Times New Roman" panose="02020603050405020304" pitchFamily="18" charset="0"/>
                        </a:rPr>
                        <a:t>Reject Null Hypothesis</a:t>
                      </a:r>
                      <a:endParaRPr lang="en-US" sz="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comb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2390"/>
            <a:ext cx="12192000" cy="6785610"/>
          </a:xfrm>
          <a:prstGeom prst="rect">
            <a:avLst/>
          </a:prstGeom>
        </p:spPr>
      </p:pic>
      <p:sp>
        <p:nvSpPr>
          <p:cNvPr id="4" name="文本框 3"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1457839" y="4157818"/>
            <a:ext cx="3858749" cy="1015663"/>
          </a:xfrm>
          <a:prstGeom prst="rect">
            <a:avLst/>
          </a:prstGeom>
          <a:noFill/>
          <a:effectLst/>
        </p:spPr>
        <p:txBody>
          <a:bodyPr wrap="none" rtlCol="0">
            <a:spAutoFit/>
          </a:bodyPr>
          <a:lstStyle/>
          <a:p>
            <a:r>
              <a:rPr lang="en-US" altLang="zh-CN" sz="6000" b="1" dirty="0">
                <a:solidFill>
                  <a:schemeClr val="bg1"/>
                </a:solidFill>
                <a:latin typeface="Arial" panose="020B0604020202020204" pitchFamily="34" charset="0"/>
                <a:ea typeface="Arial" panose="020B0604020202020204" pitchFamily="34" charset="0"/>
                <a:cs typeface="Arial" panose="020B0604020202020204" pitchFamily="34" charset="0"/>
              </a:rPr>
              <a:t>CONTENTS</a:t>
            </a:r>
            <a:endParaRPr lang="zh-CN" altLang="en-US" sz="28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3" name="文本框 12"/>
          <p:cNvSpPr txBox="1"/>
          <p:nvPr/>
        </p:nvSpPr>
        <p:spPr>
          <a:xfrm>
            <a:off x="9151095" y="1786942"/>
            <a:ext cx="2663825" cy="398780"/>
          </a:xfrm>
          <a:prstGeom prst="rect">
            <a:avLst/>
          </a:prstGeom>
          <a:noFill/>
        </p:spPr>
        <p:txBody>
          <a:bodyPr wrap="none" rtlCol="0">
            <a:spAutoFit/>
          </a:bodyPr>
          <a:lstStyle/>
          <a:p>
            <a:r>
              <a:rPr lang="en-US" altLang="zh-CN" sz="2000" b="1" dirty="0">
                <a:solidFill>
                  <a:srgbClr val="616E77"/>
                </a:solidFill>
                <a:latin typeface="Arial" panose="020B0604020202020204" pitchFamily="34" charset="0"/>
                <a:ea typeface="Arial" panose="020B0604020202020204" pitchFamily="34" charset="0"/>
              </a:rPr>
              <a:t>Domain Introduction</a:t>
            </a:r>
            <a:endParaRPr lang="en-US" altLang="zh-CN" sz="2000" b="1" dirty="0">
              <a:solidFill>
                <a:srgbClr val="616E77"/>
              </a:solidFill>
              <a:latin typeface="Arial" panose="020B0604020202020204" pitchFamily="34" charset="0"/>
              <a:ea typeface="Arial" panose="020B0604020202020204" pitchFamily="34" charset="0"/>
            </a:endParaRPr>
          </a:p>
        </p:txBody>
      </p:sp>
      <p:sp>
        <p:nvSpPr>
          <p:cNvPr id="14" name="文本框 13"/>
          <p:cNvSpPr txBox="1"/>
          <p:nvPr/>
        </p:nvSpPr>
        <p:spPr>
          <a:xfrm>
            <a:off x="9219360" y="3324584"/>
            <a:ext cx="2538095" cy="706755"/>
          </a:xfrm>
          <a:prstGeom prst="rect">
            <a:avLst/>
          </a:prstGeom>
          <a:noFill/>
        </p:spPr>
        <p:txBody>
          <a:bodyPr wrap="none" rtlCol="0">
            <a:spAutoFit/>
          </a:bodyPr>
          <a:lstStyle/>
          <a:p>
            <a:r>
              <a:rPr lang="en-US" altLang="zh-CN" sz="2000" b="1" dirty="0">
                <a:solidFill>
                  <a:srgbClr val="616E77"/>
                </a:solidFill>
                <a:latin typeface="Arial" panose="020B0604020202020204" pitchFamily="34" charset="0"/>
                <a:ea typeface="Arial" panose="020B0604020202020204" pitchFamily="34" charset="0"/>
              </a:rPr>
              <a:t>Business Problem /</a:t>
            </a:r>
            <a:endParaRPr lang="en-US" altLang="zh-CN" sz="2000" b="1" dirty="0">
              <a:solidFill>
                <a:srgbClr val="616E77"/>
              </a:solidFill>
              <a:latin typeface="Arial" panose="020B0604020202020204" pitchFamily="34" charset="0"/>
              <a:ea typeface="Arial" panose="020B0604020202020204" pitchFamily="34" charset="0"/>
            </a:endParaRPr>
          </a:p>
          <a:p>
            <a:r>
              <a:rPr lang="en-US" altLang="zh-CN" sz="2000" b="1" dirty="0">
                <a:solidFill>
                  <a:srgbClr val="616E77"/>
                </a:solidFill>
                <a:latin typeface="Arial" panose="020B0604020202020204" pitchFamily="34" charset="0"/>
                <a:ea typeface="Arial" panose="020B0604020202020204" pitchFamily="34" charset="0"/>
              </a:rPr>
              <a:t>Problem Statement</a:t>
            </a:r>
            <a:endParaRPr lang="en-US" altLang="zh-CN" sz="2000" b="1" dirty="0">
              <a:solidFill>
                <a:srgbClr val="616E77"/>
              </a:solidFill>
              <a:latin typeface="Arial" panose="020B0604020202020204" pitchFamily="34" charset="0"/>
              <a:ea typeface="Arial" panose="020B0604020202020204" pitchFamily="34" charset="0"/>
            </a:endParaRPr>
          </a:p>
        </p:txBody>
      </p:sp>
      <p:sp>
        <p:nvSpPr>
          <p:cNvPr id="15" name="文本框 14"/>
          <p:cNvSpPr txBox="1"/>
          <p:nvPr/>
        </p:nvSpPr>
        <p:spPr>
          <a:xfrm>
            <a:off x="9173005" y="4383932"/>
            <a:ext cx="2199005" cy="398780"/>
          </a:xfrm>
          <a:prstGeom prst="rect">
            <a:avLst/>
          </a:prstGeom>
          <a:noFill/>
        </p:spPr>
        <p:txBody>
          <a:bodyPr wrap="none" rtlCol="0">
            <a:spAutoFit/>
          </a:bodyPr>
          <a:lstStyle/>
          <a:p>
            <a:r>
              <a:rPr lang="en-US" altLang="zh-CN" sz="2000" b="1" dirty="0">
                <a:solidFill>
                  <a:srgbClr val="616E77"/>
                </a:solidFill>
                <a:latin typeface="Arial" panose="020B0604020202020204" pitchFamily="34" charset="0"/>
                <a:ea typeface="Arial" panose="020B0604020202020204" pitchFamily="34" charset="0"/>
              </a:rPr>
              <a:t>Data Description</a:t>
            </a:r>
            <a:endParaRPr lang="en-US" altLang="zh-CN" sz="2000" b="1" dirty="0">
              <a:solidFill>
                <a:srgbClr val="616E77"/>
              </a:solidFill>
              <a:latin typeface="Arial" panose="020B0604020202020204" pitchFamily="34" charset="0"/>
              <a:ea typeface="Arial" panose="020B0604020202020204" pitchFamily="34" charset="0"/>
            </a:endParaRPr>
          </a:p>
        </p:txBody>
      </p:sp>
      <p:sp>
        <p:nvSpPr>
          <p:cNvPr id="16" name="文本框 15"/>
          <p:cNvSpPr txBox="1"/>
          <p:nvPr/>
        </p:nvSpPr>
        <p:spPr>
          <a:xfrm>
            <a:off x="9163685" y="5330190"/>
            <a:ext cx="3028315" cy="398780"/>
          </a:xfrm>
          <a:prstGeom prst="rect">
            <a:avLst/>
          </a:prstGeom>
          <a:noFill/>
        </p:spPr>
        <p:txBody>
          <a:bodyPr wrap="square" rtlCol="0">
            <a:spAutoFit/>
          </a:bodyPr>
          <a:lstStyle/>
          <a:p>
            <a:r>
              <a:rPr lang="en-US" altLang="zh-CN" sz="2000" b="1" dirty="0">
                <a:solidFill>
                  <a:srgbClr val="616E77"/>
                </a:solidFill>
                <a:latin typeface="Arial" panose="020B0604020202020204" pitchFamily="34" charset="0"/>
                <a:ea typeface="Arial" panose="020B0604020202020204" pitchFamily="34" charset="0"/>
              </a:rPr>
              <a:t>Work Flow</a:t>
            </a:r>
            <a:endParaRPr lang="en-US" altLang="zh-CN" sz="2000" b="1" dirty="0">
              <a:solidFill>
                <a:srgbClr val="616E77"/>
              </a:solidFill>
              <a:latin typeface="Arial" panose="020B0604020202020204" pitchFamily="34" charset="0"/>
              <a:ea typeface="Arial" panose="020B0604020202020204" pitchFamily="34" charset="0"/>
            </a:endParaRPr>
          </a:p>
        </p:txBody>
      </p:sp>
      <p:sp>
        <p:nvSpPr>
          <p:cNvPr id="18" name="文本框 15"/>
          <p:cNvSpPr txBox="1"/>
          <p:nvPr/>
        </p:nvSpPr>
        <p:spPr>
          <a:xfrm>
            <a:off x="9219360" y="6213198"/>
            <a:ext cx="2465705" cy="398780"/>
          </a:xfrm>
          <a:prstGeom prst="rect">
            <a:avLst/>
          </a:prstGeom>
          <a:noFill/>
        </p:spPr>
        <p:txBody>
          <a:bodyPr wrap="none" rtlCol="0">
            <a:spAutoFit/>
          </a:bodyPr>
          <a:p>
            <a:r>
              <a:rPr lang="en-US" altLang="zh-CN" sz="2000" b="1" dirty="0">
                <a:solidFill>
                  <a:srgbClr val="616E77"/>
                </a:solidFill>
                <a:latin typeface="Arial" panose="020B0604020202020204" pitchFamily="34" charset="0"/>
                <a:ea typeface="Arial" panose="020B0604020202020204" pitchFamily="34" charset="0"/>
              </a:rPr>
              <a:t>Model Introduction</a:t>
            </a:r>
            <a:endParaRPr lang="en-US" altLang="zh-CN" sz="2000" b="1" dirty="0">
              <a:solidFill>
                <a:srgbClr val="616E77"/>
              </a:solidFill>
              <a:latin typeface="Arial" panose="020B0604020202020204" pitchFamily="34" charset="0"/>
              <a:ea typeface="Arial" panose="020B0604020202020204" pitchFamily="34" charset="0"/>
            </a:endParaRPr>
          </a:p>
        </p:txBody>
      </p:sp>
      <p:sp>
        <p:nvSpPr>
          <p:cNvPr id="21" name="文本框 12"/>
          <p:cNvSpPr txBox="1"/>
          <p:nvPr/>
        </p:nvSpPr>
        <p:spPr>
          <a:xfrm>
            <a:off x="9219675" y="2573707"/>
            <a:ext cx="2692400" cy="398780"/>
          </a:xfrm>
          <a:prstGeom prst="rect">
            <a:avLst/>
          </a:prstGeom>
          <a:noFill/>
        </p:spPr>
        <p:txBody>
          <a:bodyPr wrap="none" rtlCol="0">
            <a:spAutoFit/>
          </a:bodyPr>
          <a:p>
            <a:r>
              <a:rPr lang="en-US" altLang="zh-CN" sz="2000" b="1" dirty="0">
                <a:solidFill>
                  <a:srgbClr val="616E77"/>
                </a:solidFill>
                <a:latin typeface="Arial" panose="020B0604020202020204" pitchFamily="34" charset="0"/>
                <a:ea typeface="Arial" panose="020B0604020202020204" pitchFamily="34" charset="0"/>
              </a:rPr>
              <a:t>Role of Data Science</a:t>
            </a:r>
            <a:endParaRPr lang="en-US" altLang="zh-CN" sz="2000" b="1" dirty="0">
              <a:solidFill>
                <a:srgbClr val="616E77"/>
              </a:solidFill>
              <a:latin typeface="Arial" panose="020B0604020202020204" pitchFamily="34" charset="0"/>
              <a:ea typeface="Arial" panose="020B0604020202020204" pitchFamily="34" charset="0"/>
            </a:endParaRPr>
          </a:p>
        </p:txBody>
      </p:sp>
      <p:pic>
        <p:nvPicPr>
          <p:cNvPr id="24"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2390"/>
            <a:ext cx="12192000" cy="6785610"/>
          </a:xfrm>
          <a:prstGeom prst="rect">
            <a:avLst/>
          </a:prstGeom>
        </p:spPr>
      </p:pic>
      <p:sp>
        <p:nvSpPr>
          <p:cNvPr id="25" name="文本框 12"/>
          <p:cNvSpPr txBox="1"/>
          <p:nvPr/>
        </p:nvSpPr>
        <p:spPr>
          <a:xfrm>
            <a:off x="7969360" y="1822502"/>
            <a:ext cx="3737610" cy="5015865"/>
          </a:xfrm>
          <a:prstGeom prst="rect">
            <a:avLst/>
          </a:prstGeom>
          <a:noFill/>
        </p:spPr>
        <p:txBody>
          <a:bodyPr wrap="none" rtlCol="0">
            <a:spAutoFit/>
          </a:bodyPr>
          <a:p>
            <a:pPr algn="l"/>
            <a:r>
              <a:rPr lang="en-US" altLang="zh-CN" sz="2000" b="1" dirty="0">
                <a:solidFill>
                  <a:srgbClr val="616E77"/>
                </a:solidFill>
                <a:latin typeface="Livvic" charset="0"/>
                <a:ea typeface="Arial" panose="020B0604020202020204" pitchFamily="34" charset="0"/>
                <a:cs typeface="Livvic" charset="0"/>
              </a:rPr>
              <a:t>1. Domain Introduction</a:t>
            </a:r>
            <a:endParaRPr lang="en-US" altLang="zh-CN" sz="2000" b="1" dirty="0">
              <a:solidFill>
                <a:srgbClr val="616E77"/>
              </a:solidFill>
              <a:latin typeface="Livvic" charset="0"/>
              <a:ea typeface="Arial" panose="020B0604020202020204" pitchFamily="34" charset="0"/>
              <a:cs typeface="Livvic" charset="0"/>
            </a:endParaRPr>
          </a:p>
          <a:p>
            <a:pPr algn="l"/>
            <a:endParaRPr lang="en-US" altLang="zh-CN" sz="2000" b="1" dirty="0">
              <a:solidFill>
                <a:srgbClr val="616E77"/>
              </a:solidFill>
              <a:latin typeface="Livvic" charset="0"/>
              <a:ea typeface="Arial" panose="020B0604020202020204" pitchFamily="34" charset="0"/>
              <a:cs typeface="Livvic" charset="0"/>
            </a:endParaRPr>
          </a:p>
          <a:p>
            <a:pPr algn="l"/>
            <a:r>
              <a:rPr lang="en-US" altLang="zh-CN" sz="2000" b="1" dirty="0">
                <a:solidFill>
                  <a:srgbClr val="616E77"/>
                </a:solidFill>
                <a:latin typeface="Livvic" charset="0"/>
                <a:ea typeface="Arial" panose="020B0604020202020204" pitchFamily="34" charset="0"/>
                <a:cs typeface="Livvic" charset="0"/>
              </a:rPr>
              <a:t>2. Role of Data Science</a:t>
            </a:r>
            <a:endParaRPr lang="en-US" altLang="zh-CN" sz="2000" b="1" dirty="0">
              <a:solidFill>
                <a:srgbClr val="616E77"/>
              </a:solidFill>
              <a:latin typeface="Livvic" charset="0"/>
              <a:ea typeface="Arial" panose="020B0604020202020204" pitchFamily="34" charset="0"/>
              <a:cs typeface="Livvic" charset="0"/>
            </a:endParaRPr>
          </a:p>
          <a:p>
            <a:pPr algn="l"/>
            <a:endParaRPr lang="en-US" altLang="zh-CN" sz="2000" b="1" dirty="0">
              <a:solidFill>
                <a:srgbClr val="616E77"/>
              </a:solidFill>
              <a:latin typeface="Livvic" charset="0"/>
              <a:ea typeface="Arial" panose="020B0604020202020204" pitchFamily="34" charset="0"/>
              <a:cs typeface="Livvic" charset="0"/>
            </a:endParaRPr>
          </a:p>
          <a:p>
            <a:pPr algn="l"/>
            <a:r>
              <a:rPr lang="en-US" altLang="zh-CN" sz="2000" b="1" dirty="0">
                <a:solidFill>
                  <a:srgbClr val="616E77"/>
                </a:solidFill>
                <a:latin typeface="Livvic" charset="0"/>
                <a:ea typeface="Arial" panose="020B0604020202020204" pitchFamily="34" charset="0"/>
                <a:cs typeface="Livvic" charset="0"/>
              </a:rPr>
              <a:t>3. </a:t>
            </a:r>
            <a:r>
              <a:rPr lang="en-US" altLang="zh-CN" sz="2000" b="1" dirty="0">
                <a:solidFill>
                  <a:srgbClr val="616E77"/>
                </a:solidFill>
                <a:latin typeface="Livvic" charset="0"/>
                <a:ea typeface="Arial" panose="020B0604020202020204" pitchFamily="34" charset="0"/>
                <a:cs typeface="Livvic" charset="0"/>
                <a:sym typeface="+mn-ea"/>
              </a:rPr>
              <a:t>Work Flow</a:t>
            </a:r>
            <a:endParaRPr lang="en-US" altLang="zh-CN" sz="2000" b="1" dirty="0">
              <a:solidFill>
                <a:srgbClr val="616E77"/>
              </a:solidFill>
              <a:latin typeface="Livvic" charset="0"/>
              <a:ea typeface="Arial" panose="020B0604020202020204" pitchFamily="34" charset="0"/>
              <a:cs typeface="Livvic" charset="0"/>
            </a:endParaRPr>
          </a:p>
          <a:p>
            <a:pPr algn="l"/>
            <a:endParaRPr lang="en-US" altLang="zh-CN" sz="2000" b="1" dirty="0">
              <a:solidFill>
                <a:srgbClr val="616E77"/>
              </a:solidFill>
              <a:latin typeface="Livvic" charset="0"/>
              <a:ea typeface="Arial" panose="020B0604020202020204" pitchFamily="34" charset="0"/>
              <a:cs typeface="Livvic" charset="0"/>
            </a:endParaRPr>
          </a:p>
          <a:p>
            <a:pPr algn="l"/>
            <a:r>
              <a:rPr lang="en-US" altLang="zh-CN" sz="2000" b="1" dirty="0">
                <a:solidFill>
                  <a:srgbClr val="616E77"/>
                </a:solidFill>
                <a:latin typeface="Livvic" charset="0"/>
                <a:ea typeface="Arial" panose="020B0604020202020204" pitchFamily="34" charset="0"/>
                <a:cs typeface="Livvic" charset="0"/>
              </a:rPr>
              <a:t>4. </a:t>
            </a:r>
            <a:r>
              <a:rPr lang="en-US" altLang="zh-CN" sz="2000" b="1" dirty="0">
                <a:solidFill>
                  <a:srgbClr val="616E77"/>
                </a:solidFill>
                <a:latin typeface="Livvic" charset="0"/>
                <a:ea typeface="Arial" panose="020B0604020202020204" pitchFamily="34" charset="0"/>
                <a:cs typeface="Livvic" charset="0"/>
                <a:sym typeface="+mn-ea"/>
              </a:rPr>
              <a:t>Business Understaning / </a:t>
            </a:r>
            <a:endParaRPr lang="en-US" altLang="zh-CN" sz="2000" b="1" dirty="0">
              <a:solidFill>
                <a:srgbClr val="616E77"/>
              </a:solidFill>
              <a:latin typeface="Livvic" charset="0"/>
              <a:ea typeface="Arial" panose="020B0604020202020204" pitchFamily="34" charset="0"/>
              <a:cs typeface="Livvic" charset="0"/>
            </a:endParaRPr>
          </a:p>
          <a:p>
            <a:pPr algn="l"/>
            <a:r>
              <a:rPr lang="en-US" altLang="zh-CN" sz="2000" b="1" dirty="0">
                <a:solidFill>
                  <a:srgbClr val="616E77"/>
                </a:solidFill>
                <a:latin typeface="Livvic" charset="0"/>
                <a:ea typeface="Arial" panose="020B0604020202020204" pitchFamily="34" charset="0"/>
                <a:cs typeface="Livvic" charset="0"/>
                <a:sym typeface="+mn-ea"/>
              </a:rPr>
              <a:t>	Business Problem</a:t>
            </a:r>
            <a:endParaRPr lang="en-US" altLang="zh-CN" sz="2000" b="1" dirty="0">
              <a:solidFill>
                <a:srgbClr val="616E77"/>
              </a:solidFill>
              <a:latin typeface="Livvic" charset="0"/>
              <a:ea typeface="Arial" panose="020B0604020202020204" pitchFamily="34" charset="0"/>
              <a:cs typeface="Livvic" charset="0"/>
              <a:sym typeface="+mn-ea"/>
            </a:endParaRPr>
          </a:p>
          <a:p>
            <a:pPr algn="l"/>
            <a:endParaRPr lang="en-US" altLang="zh-CN" sz="2000" b="1" dirty="0">
              <a:solidFill>
                <a:srgbClr val="616E77"/>
              </a:solidFill>
              <a:latin typeface="Livvic" charset="0"/>
              <a:ea typeface="Arial" panose="020B0604020202020204" pitchFamily="34" charset="0"/>
              <a:cs typeface="Livvic" charset="0"/>
            </a:endParaRPr>
          </a:p>
          <a:p>
            <a:pPr algn="l"/>
            <a:r>
              <a:rPr lang="en-US" altLang="zh-CN" sz="2000" b="1" dirty="0">
                <a:solidFill>
                  <a:srgbClr val="616E77"/>
                </a:solidFill>
                <a:latin typeface="Livvic" charset="0"/>
                <a:ea typeface="Arial" panose="020B0604020202020204" pitchFamily="34" charset="0"/>
                <a:cs typeface="Livvic" charset="0"/>
              </a:rPr>
              <a:t>5. </a:t>
            </a:r>
            <a:r>
              <a:rPr lang="en-US" altLang="zh-CN" sz="2000" b="1" dirty="0">
                <a:solidFill>
                  <a:srgbClr val="616E77"/>
                </a:solidFill>
                <a:latin typeface="Livvic" charset="0"/>
                <a:ea typeface="Arial" panose="020B0604020202020204" pitchFamily="34" charset="0"/>
                <a:cs typeface="Livvic" charset="0"/>
                <a:sym typeface="+mn-ea"/>
              </a:rPr>
              <a:t>Data Description</a:t>
            </a:r>
            <a:endParaRPr lang="en-US" altLang="zh-CN" sz="2000" b="1" dirty="0">
              <a:solidFill>
                <a:srgbClr val="616E77"/>
              </a:solidFill>
              <a:latin typeface="Livvic" charset="0"/>
              <a:ea typeface="Arial" panose="020B0604020202020204" pitchFamily="34" charset="0"/>
              <a:cs typeface="Livvic" charset="0"/>
              <a:sym typeface="+mn-ea"/>
            </a:endParaRPr>
          </a:p>
          <a:p>
            <a:pPr algn="l"/>
            <a:endParaRPr lang="en-US" altLang="zh-CN" sz="2000" b="1" dirty="0">
              <a:solidFill>
                <a:srgbClr val="616E77"/>
              </a:solidFill>
              <a:latin typeface="Livvic" charset="0"/>
              <a:ea typeface="Arial" panose="020B0604020202020204" pitchFamily="34" charset="0"/>
              <a:cs typeface="Livvic" charset="0"/>
            </a:endParaRPr>
          </a:p>
          <a:p>
            <a:pPr algn="l"/>
            <a:r>
              <a:rPr lang="en-US" altLang="zh-CN" sz="2000" b="1" dirty="0">
                <a:solidFill>
                  <a:srgbClr val="616E77"/>
                </a:solidFill>
                <a:latin typeface="Livvic" charset="0"/>
                <a:ea typeface="Arial" panose="020B0604020202020204" pitchFamily="34" charset="0"/>
                <a:cs typeface="Livvic" charset="0"/>
              </a:rPr>
              <a:t>6. EDA</a:t>
            </a:r>
            <a:endParaRPr lang="en-US" altLang="zh-CN" sz="2000" b="1" dirty="0">
              <a:solidFill>
                <a:srgbClr val="616E77"/>
              </a:solidFill>
              <a:latin typeface="Livvic" charset="0"/>
              <a:ea typeface="Arial" panose="020B0604020202020204" pitchFamily="34" charset="0"/>
              <a:cs typeface="Livvic" charset="0"/>
            </a:endParaRPr>
          </a:p>
          <a:p>
            <a:pPr algn="l"/>
            <a:endParaRPr lang="en-US" altLang="zh-CN" sz="2000" b="1" dirty="0">
              <a:solidFill>
                <a:srgbClr val="616E77"/>
              </a:solidFill>
              <a:latin typeface="Livvic" charset="0"/>
              <a:ea typeface="Arial" panose="020B0604020202020204" pitchFamily="34" charset="0"/>
              <a:cs typeface="Livvic" charset="0"/>
            </a:endParaRPr>
          </a:p>
          <a:p>
            <a:pPr algn="l"/>
            <a:r>
              <a:rPr lang="en-US" altLang="zh-CN" sz="2000" b="1" dirty="0">
                <a:solidFill>
                  <a:srgbClr val="616E77"/>
                </a:solidFill>
                <a:latin typeface="Livvic" charset="0"/>
                <a:ea typeface="Arial" panose="020B0604020202020204" pitchFamily="34" charset="0"/>
                <a:cs typeface="Livvic" charset="0"/>
              </a:rPr>
              <a:t>7. Data Preprocessing</a:t>
            </a:r>
            <a:endParaRPr lang="en-US" altLang="zh-CN" sz="2000" b="1" dirty="0">
              <a:solidFill>
                <a:srgbClr val="616E77"/>
              </a:solidFill>
              <a:latin typeface="Livvic" charset="0"/>
              <a:ea typeface="Arial" panose="020B0604020202020204" pitchFamily="34" charset="0"/>
              <a:cs typeface="Livvic" charset="0"/>
            </a:endParaRPr>
          </a:p>
          <a:p>
            <a:pPr algn="l"/>
            <a:endParaRPr lang="en-US" altLang="zh-CN" sz="2000" b="1" dirty="0">
              <a:solidFill>
                <a:srgbClr val="616E77"/>
              </a:solidFill>
              <a:latin typeface="Livvic" charset="0"/>
              <a:ea typeface="Arial" panose="020B0604020202020204" pitchFamily="34" charset="0"/>
              <a:cs typeface="Livvic" charset="0"/>
            </a:endParaRPr>
          </a:p>
          <a:p>
            <a:pPr algn="l"/>
            <a:r>
              <a:rPr lang="en-US" altLang="zh-CN" sz="2000" b="1" dirty="0">
                <a:solidFill>
                  <a:srgbClr val="616E77"/>
                </a:solidFill>
                <a:latin typeface="Livvic" charset="0"/>
                <a:ea typeface="Arial" panose="020B0604020202020204" pitchFamily="34" charset="0"/>
                <a:cs typeface="Livvic" charset="0"/>
              </a:rPr>
              <a:t>8. Model Buidling</a:t>
            </a:r>
            <a:endParaRPr lang="en-US" altLang="zh-CN" sz="2000" b="1" dirty="0">
              <a:solidFill>
                <a:srgbClr val="616E77"/>
              </a:solidFill>
              <a:latin typeface="Livvic" charset="0"/>
              <a:ea typeface="Arial" panose="020B0604020202020204" pitchFamily="34" charset="0"/>
              <a:cs typeface="Livvic" charset="0"/>
            </a:endParaRPr>
          </a:p>
        </p:txBody>
      </p:sp>
      <p:sp>
        <p:nvSpPr>
          <p:cNvPr id="26" name="Text Box 25"/>
          <p:cNvSpPr txBox="1"/>
          <p:nvPr/>
        </p:nvSpPr>
        <p:spPr>
          <a:xfrm>
            <a:off x="1795780" y="3000375"/>
            <a:ext cx="3549650" cy="706755"/>
          </a:xfrm>
          <a:prstGeom prst="rect">
            <a:avLst/>
          </a:prstGeom>
          <a:noFill/>
        </p:spPr>
        <p:txBody>
          <a:bodyPr wrap="square" rtlCol="0">
            <a:spAutoFit/>
          </a:bodyPr>
          <a:p>
            <a:r>
              <a:rPr lang="en-US" sz="4000" b="1">
                <a:latin typeface="carterone" charset="0"/>
                <a:cs typeface="carterone" charset="0"/>
              </a:rPr>
              <a:t>CONTENTS</a:t>
            </a:r>
            <a:endParaRPr lang="en-US" sz="4000" b="1">
              <a:latin typeface="carterone" charset="0"/>
              <a:cs typeface="carteron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3"/>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par>
                          <p:cTn id="16" fill="hold">
                            <p:stCondLst>
                              <p:cond delay="2000"/>
                            </p:stCondLst>
                            <p:childTnLst>
                              <p:par>
                                <p:cTn id="17" presetID="50" presetClass="entr" presetSubtype="0" decel="10000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strVal val="#ppt_w+.3"/>
                                          </p:val>
                                        </p:tav>
                                        <p:tav tm="100000">
                                          <p:val>
                                            <p:strVal val="#ppt_w"/>
                                          </p:val>
                                        </p:tav>
                                      </p:tavLst>
                                    </p:anim>
                                    <p:anim calcmode="lin" valueType="num">
                                      <p:cBhvr>
                                        <p:cTn id="20" dur="1000" fill="hold"/>
                                        <p:tgtEl>
                                          <p:spTgt spid="14"/>
                                        </p:tgtEl>
                                        <p:attrNameLst>
                                          <p:attrName>ppt_h</p:attrName>
                                        </p:attrNameLst>
                                      </p:cBhvr>
                                      <p:tavLst>
                                        <p:tav tm="0">
                                          <p:val>
                                            <p:strVal val="#ppt_h"/>
                                          </p:val>
                                        </p:tav>
                                        <p:tav tm="100000">
                                          <p:val>
                                            <p:strVal val="#ppt_h"/>
                                          </p:val>
                                        </p:tav>
                                      </p:tavLst>
                                    </p:anim>
                                    <p:animEffect transition="in" filter="fade">
                                      <p:cBhvr>
                                        <p:cTn id="21" dur="1000"/>
                                        <p:tgtEl>
                                          <p:spTgt spid="14"/>
                                        </p:tgtEl>
                                      </p:cBhvr>
                                    </p:animEffect>
                                  </p:childTnLst>
                                </p:cTn>
                              </p:par>
                            </p:childTnLst>
                          </p:cTn>
                        </p:par>
                        <p:par>
                          <p:cTn id="22" fill="hold">
                            <p:stCondLst>
                              <p:cond delay="3000"/>
                            </p:stCondLst>
                            <p:childTnLst>
                              <p:par>
                                <p:cTn id="23" presetID="50" presetClass="entr" presetSubtype="0" decel="10000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strVal val="#ppt_w+.3"/>
                                          </p:val>
                                        </p:tav>
                                        <p:tav tm="100000">
                                          <p:val>
                                            <p:strVal val="#ppt_w"/>
                                          </p:val>
                                        </p:tav>
                                      </p:tavLst>
                                    </p:anim>
                                    <p:anim calcmode="lin" valueType="num">
                                      <p:cBhvr>
                                        <p:cTn id="26" dur="1000" fill="hold"/>
                                        <p:tgtEl>
                                          <p:spTgt spid="15"/>
                                        </p:tgtEl>
                                        <p:attrNameLst>
                                          <p:attrName>ppt_h</p:attrName>
                                        </p:attrNameLst>
                                      </p:cBhvr>
                                      <p:tavLst>
                                        <p:tav tm="0">
                                          <p:val>
                                            <p:strVal val="#ppt_h"/>
                                          </p:val>
                                        </p:tav>
                                        <p:tav tm="100000">
                                          <p:val>
                                            <p:strVal val="#ppt_h"/>
                                          </p:val>
                                        </p:tav>
                                      </p:tavLst>
                                    </p:anim>
                                    <p:animEffect transition="in" filter="fade">
                                      <p:cBhvr>
                                        <p:cTn id="27" dur="1000"/>
                                        <p:tgtEl>
                                          <p:spTgt spid="15"/>
                                        </p:tgtEl>
                                      </p:cBhvr>
                                    </p:animEffect>
                                  </p:childTnLst>
                                </p:cTn>
                              </p:par>
                            </p:childTnLst>
                          </p:cTn>
                        </p:par>
                        <p:par>
                          <p:cTn id="28" fill="hold">
                            <p:stCondLst>
                              <p:cond delay="4000"/>
                            </p:stCondLst>
                            <p:childTnLst>
                              <p:par>
                                <p:cTn id="29" presetID="50" presetClass="entr" presetSubtype="0" decel="10000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strVal val="#ppt_w+.3"/>
                                          </p:val>
                                        </p:tav>
                                        <p:tav tm="100000">
                                          <p:val>
                                            <p:strVal val="#ppt_w"/>
                                          </p:val>
                                        </p:tav>
                                      </p:tavLst>
                                    </p:anim>
                                    <p:anim calcmode="lin" valueType="num">
                                      <p:cBhvr>
                                        <p:cTn id="32" dur="1000" fill="hold"/>
                                        <p:tgtEl>
                                          <p:spTgt spid="16"/>
                                        </p:tgtEl>
                                        <p:attrNameLst>
                                          <p:attrName>ppt_h</p:attrName>
                                        </p:attrNameLst>
                                      </p:cBhvr>
                                      <p:tavLst>
                                        <p:tav tm="0">
                                          <p:val>
                                            <p:strVal val="#ppt_h"/>
                                          </p:val>
                                        </p:tav>
                                        <p:tav tm="100000">
                                          <p:val>
                                            <p:strVal val="#ppt_h"/>
                                          </p:val>
                                        </p:tav>
                                      </p:tavLst>
                                    </p:anim>
                                    <p:animEffect transition="in" filter="fade">
                                      <p:cBhvr>
                                        <p:cTn id="33" dur="1000"/>
                                        <p:tgtEl>
                                          <p:spTgt spid="16"/>
                                        </p:tgtEl>
                                      </p:cBhvr>
                                    </p:animEffect>
                                  </p:childTnLst>
                                </p:cTn>
                              </p:par>
                            </p:childTnLst>
                          </p:cTn>
                        </p:par>
                        <p:par>
                          <p:cTn id="34" fill="hold">
                            <p:stCondLst>
                              <p:cond delay="5000"/>
                            </p:stCondLst>
                            <p:childTnLst>
                              <p:par>
                                <p:cTn id="35" presetID="50" presetClass="entr" presetSubtype="0" decel="10000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0" fill="hold"/>
                                        <p:tgtEl>
                                          <p:spTgt spid="18"/>
                                        </p:tgtEl>
                                        <p:attrNameLst>
                                          <p:attrName>ppt_w</p:attrName>
                                        </p:attrNameLst>
                                      </p:cBhvr>
                                      <p:tavLst>
                                        <p:tav tm="0">
                                          <p:val>
                                            <p:strVal val="#ppt_w+.3"/>
                                          </p:val>
                                        </p:tav>
                                        <p:tav tm="100000">
                                          <p:val>
                                            <p:strVal val="#ppt_w"/>
                                          </p:val>
                                        </p:tav>
                                      </p:tavLst>
                                    </p:anim>
                                    <p:anim calcmode="lin" valueType="num">
                                      <p:cBhvr>
                                        <p:cTn id="38" dur="1000" fill="hold"/>
                                        <p:tgtEl>
                                          <p:spTgt spid="18"/>
                                        </p:tgtEl>
                                        <p:attrNameLst>
                                          <p:attrName>ppt_h</p:attrName>
                                        </p:attrNameLst>
                                      </p:cBhvr>
                                      <p:tavLst>
                                        <p:tav tm="0">
                                          <p:val>
                                            <p:strVal val="#ppt_h"/>
                                          </p:val>
                                        </p:tav>
                                        <p:tav tm="100000">
                                          <p:val>
                                            <p:strVal val="#ppt_h"/>
                                          </p:val>
                                        </p:tav>
                                      </p:tavLst>
                                    </p:anim>
                                    <p:animEffect transition="in" filter="fade">
                                      <p:cBhvr>
                                        <p:cTn id="39" dur="1000"/>
                                        <p:tgtEl>
                                          <p:spTgt spid="18"/>
                                        </p:tgtEl>
                                      </p:cBhvr>
                                    </p:animEffect>
                                  </p:childTnLst>
                                </p:cTn>
                              </p:par>
                            </p:childTnLst>
                          </p:cTn>
                        </p:par>
                        <p:par>
                          <p:cTn id="40" fill="hold">
                            <p:stCondLst>
                              <p:cond delay="6000"/>
                            </p:stCondLst>
                            <p:childTnLst>
                              <p:par>
                                <p:cTn id="41" presetID="50" presetClass="entr" presetSubtype="0" decel="10000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1000" fill="hold"/>
                                        <p:tgtEl>
                                          <p:spTgt spid="21"/>
                                        </p:tgtEl>
                                        <p:attrNameLst>
                                          <p:attrName>ppt_w</p:attrName>
                                        </p:attrNameLst>
                                      </p:cBhvr>
                                      <p:tavLst>
                                        <p:tav tm="0">
                                          <p:val>
                                            <p:strVal val="#ppt_w+.3"/>
                                          </p:val>
                                        </p:tav>
                                        <p:tav tm="100000">
                                          <p:val>
                                            <p:strVal val="#ppt_w"/>
                                          </p:val>
                                        </p:tav>
                                      </p:tavLst>
                                    </p:anim>
                                    <p:anim calcmode="lin" valueType="num">
                                      <p:cBhvr>
                                        <p:cTn id="44" dur="1000" fill="hold"/>
                                        <p:tgtEl>
                                          <p:spTgt spid="21"/>
                                        </p:tgtEl>
                                        <p:attrNameLst>
                                          <p:attrName>ppt_h</p:attrName>
                                        </p:attrNameLst>
                                      </p:cBhvr>
                                      <p:tavLst>
                                        <p:tav tm="0">
                                          <p:val>
                                            <p:strVal val="#ppt_h"/>
                                          </p:val>
                                        </p:tav>
                                        <p:tav tm="100000">
                                          <p:val>
                                            <p:strVal val="#ppt_h"/>
                                          </p:val>
                                        </p:tav>
                                      </p:tavLst>
                                    </p:anim>
                                    <p:animEffect transition="in" filter="fade">
                                      <p:cBhvr>
                                        <p:cTn id="45" dur="1000"/>
                                        <p:tgtEl>
                                          <p:spTgt spid="21"/>
                                        </p:tgtEl>
                                      </p:cBhvr>
                                    </p:animEffect>
                                  </p:childTnLst>
                                </p:cTn>
                              </p:par>
                            </p:childTnLst>
                          </p:cTn>
                        </p:par>
                        <p:par>
                          <p:cTn id="46" fill="hold">
                            <p:stCondLst>
                              <p:cond delay="7000"/>
                            </p:stCondLst>
                            <p:childTnLst>
                              <p:par>
                                <p:cTn id="47" presetID="50" presetClass="entr" presetSubtype="0" decel="10000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1000" fill="hold"/>
                                        <p:tgtEl>
                                          <p:spTgt spid="25"/>
                                        </p:tgtEl>
                                        <p:attrNameLst>
                                          <p:attrName>ppt_w</p:attrName>
                                        </p:attrNameLst>
                                      </p:cBhvr>
                                      <p:tavLst>
                                        <p:tav tm="0">
                                          <p:val>
                                            <p:strVal val="#ppt_w+.3"/>
                                          </p:val>
                                        </p:tav>
                                        <p:tav tm="100000">
                                          <p:val>
                                            <p:strVal val="#ppt_w"/>
                                          </p:val>
                                        </p:tav>
                                      </p:tavLst>
                                    </p:anim>
                                    <p:anim calcmode="lin" valueType="num">
                                      <p:cBhvr>
                                        <p:cTn id="50" dur="1000" fill="hold"/>
                                        <p:tgtEl>
                                          <p:spTgt spid="25"/>
                                        </p:tgtEl>
                                        <p:attrNameLst>
                                          <p:attrName>ppt_h</p:attrName>
                                        </p:attrNameLst>
                                      </p:cBhvr>
                                      <p:tavLst>
                                        <p:tav tm="0">
                                          <p:val>
                                            <p:strVal val="#ppt_h"/>
                                          </p:val>
                                        </p:tav>
                                        <p:tav tm="100000">
                                          <p:val>
                                            <p:strVal val="#ppt_h"/>
                                          </p:val>
                                        </p:tav>
                                      </p:tavLst>
                                    </p:anim>
                                    <p:animEffect transition="in" filter="fade">
                                      <p:cBhvr>
                                        <p:cTn id="5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3" grpId="0"/>
      <p:bldP spid="14" grpId="0"/>
      <p:bldP spid="15" grpId="0"/>
      <p:bldP spid="16" grpId="0"/>
      <p:bldP spid="18" grpId="0"/>
      <p:bldP spid="21"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73025"/>
            <a:ext cx="12192000" cy="6704330"/>
          </a:xfrm>
          <a:prstGeom prst="rect">
            <a:avLst/>
          </a:prstGeom>
        </p:spPr>
      </p:pic>
      <p:sp>
        <p:nvSpPr>
          <p:cNvPr id="3" name="文本框 2"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537555" y="4199929"/>
            <a:ext cx="3548669" cy="1861185"/>
          </a:xfrm>
          <a:prstGeom prst="rect">
            <a:avLst/>
          </a:prstGeom>
          <a:noFill/>
        </p:spPr>
        <p:txBody>
          <a:bodyPr wrap="square" rtlCol="0">
            <a:spAutoFit/>
          </a:bodyPr>
          <a:lstStyle/>
          <a:p>
            <a:r>
              <a:rPr lang="en-US" altLang="zh-CN" sz="11500" b="1" dirty="0">
                <a:solidFill>
                  <a:srgbClr val="6B7479"/>
                </a:solidFill>
                <a:latin typeface="carterone" charset="0"/>
                <a:ea typeface="Arial" panose="020B0604020202020204" pitchFamily="34" charset="0"/>
                <a:cs typeface="carterone" charset="0"/>
              </a:rPr>
              <a:t>06</a:t>
            </a:r>
            <a:endParaRPr lang="zh-CN" altLang="en-US" sz="11500" b="1" dirty="0">
              <a:solidFill>
                <a:srgbClr val="6B7479"/>
              </a:solidFill>
              <a:latin typeface="carterone" charset="0"/>
              <a:ea typeface="Arial" panose="020B0604020202020204" pitchFamily="34" charset="0"/>
              <a:cs typeface="carterone" charset="0"/>
            </a:endParaRPr>
          </a:p>
        </p:txBody>
      </p:sp>
      <p:sp>
        <p:nvSpPr>
          <p:cNvPr id="4" name="文本框 3"/>
          <p:cNvSpPr txBox="1"/>
          <p:nvPr/>
        </p:nvSpPr>
        <p:spPr>
          <a:xfrm>
            <a:off x="5814292" y="4642093"/>
            <a:ext cx="5566410" cy="768350"/>
          </a:xfrm>
          <a:prstGeom prst="rect">
            <a:avLst/>
          </a:prstGeom>
          <a:noFill/>
        </p:spPr>
        <p:txBody>
          <a:bodyPr wrap="none" rtlCol="0">
            <a:spAutoFit/>
          </a:bodyPr>
          <a:lstStyle/>
          <a:p>
            <a:pPr algn="ctr"/>
            <a:r>
              <a:rPr lang="en-US" altLang="zh-CN" sz="4400" b="1" dirty="0">
                <a:solidFill>
                  <a:srgbClr val="FFFFFF"/>
                </a:solidFill>
                <a:latin typeface="carterone" charset="0"/>
                <a:ea typeface="Arial" panose="020B0604020202020204" pitchFamily="34" charset="0"/>
                <a:cs typeface="carterone" charset="0"/>
              </a:rPr>
              <a:t>Model Introduction</a:t>
            </a:r>
            <a:endParaRPr lang="en-US" altLang="zh-CN" sz="4400" b="1" dirty="0">
              <a:solidFill>
                <a:srgbClr val="FFFFFF"/>
              </a:solidFill>
              <a:latin typeface="carterone" charset="0"/>
              <a:ea typeface="Arial" panose="020B0604020202020204" pitchFamily="34" charset="0"/>
              <a:cs typeface="carteron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1721485" y="71120"/>
            <a:ext cx="7764780" cy="645160"/>
          </a:xfrm>
          <a:prstGeom prst="rect">
            <a:avLst/>
          </a:prstGeom>
          <a:noFill/>
        </p:spPr>
        <p:txBody>
          <a:bodyPr wrap="square" rtlCol="0">
            <a:spAutoFit/>
          </a:bodyPr>
          <a:lstStyle/>
          <a:p>
            <a:pPr algn="ctr"/>
            <a:r>
              <a:rPr lang="en-US" altLang="zh-CN" sz="2400" b="1" dirty="0">
                <a:solidFill>
                  <a:schemeClr val="tx1">
                    <a:lumMod val="75000"/>
                    <a:lumOff val="25000"/>
                  </a:schemeClr>
                </a:solidFill>
                <a:latin typeface="carterone" charset="0"/>
                <a:ea typeface="Calibri" panose="020F0502020204030204" charset="0"/>
                <a:cs typeface="carterone" charset="0"/>
              </a:rPr>
              <a:t>Introduction to Classification Algorithm</a:t>
            </a:r>
            <a:r>
              <a:rPr lang="en-US" altLang="zh-CN" sz="3600" b="1" dirty="0">
                <a:solidFill>
                  <a:schemeClr val="tx1">
                    <a:lumMod val="75000"/>
                    <a:lumOff val="25000"/>
                  </a:schemeClr>
                </a:solidFill>
                <a:latin typeface="Calibri" panose="020F0502020204030204" charset="0"/>
                <a:ea typeface="Calibri" panose="020F0502020204030204" charset="0"/>
              </a:rPr>
              <a:t> </a:t>
            </a:r>
            <a:endParaRPr lang="en-US" altLang="zh-CN" sz="3600" b="1" dirty="0">
              <a:solidFill>
                <a:schemeClr val="tx1">
                  <a:lumMod val="75000"/>
                  <a:lumOff val="25000"/>
                </a:schemeClr>
              </a:solidFill>
              <a:latin typeface="Calibri" panose="020F0502020204030204" charset="0"/>
              <a:ea typeface="Calibri" panose="020F0502020204030204" charset="0"/>
            </a:endParaRPr>
          </a:p>
        </p:txBody>
      </p:sp>
      <p:cxnSp>
        <p:nvCxnSpPr>
          <p:cNvPr id="6" name="直接连接符 5"/>
          <p:cNvCxnSpPr/>
          <p:nvPr/>
        </p:nvCxnSpPr>
        <p:spPr>
          <a:xfrm>
            <a:off x="91563" y="7112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21640" y="980440"/>
            <a:ext cx="3778885" cy="368300"/>
          </a:xfrm>
          <a:prstGeom prst="rect">
            <a:avLst/>
          </a:prstGeom>
          <a:noFill/>
        </p:spPr>
        <p:txBody>
          <a:bodyPr wrap="square" rtlCol="0">
            <a:spAutoFit/>
          </a:bodyPr>
          <a:lstStyle/>
          <a:p>
            <a:r>
              <a:rPr lang="en-US" altLang="zh-CN" dirty="0" smtClean="0">
                <a:latin typeface="Livvic" charset="0"/>
                <a:ea typeface="Calibri" panose="020F0502020204030204" charset="0"/>
                <a:cs typeface="Livvic" charset="0"/>
              </a:rPr>
              <a:t>Classification Model</a:t>
            </a:r>
            <a:endParaRPr lang="en-US" altLang="zh-CN" dirty="0" smtClean="0">
              <a:latin typeface="Livvic" charset="0"/>
              <a:ea typeface="Calibri" panose="020F0502020204030204" charset="0"/>
              <a:cs typeface="Livvic" charset="0"/>
            </a:endParaRPr>
          </a:p>
        </p:txBody>
      </p:sp>
      <p:sp>
        <p:nvSpPr>
          <p:cNvPr id="2" name="Text Box 1"/>
          <p:cNvSpPr txBox="1"/>
          <p:nvPr/>
        </p:nvSpPr>
        <p:spPr>
          <a:xfrm>
            <a:off x="735330" y="1613535"/>
            <a:ext cx="5046980" cy="3999865"/>
          </a:xfrm>
          <a:prstGeom prst="rect">
            <a:avLst/>
          </a:prstGeom>
          <a:noFill/>
        </p:spPr>
        <p:txBody>
          <a:bodyPr wrap="square" rtlCol="0">
            <a:spAutoFit/>
          </a:bodyPr>
          <a:p>
            <a:pPr marL="285750" indent="-285750" algn="just">
              <a:buFont typeface="Arial" panose="020B0604020202020204" pitchFamily="34" charset="0"/>
              <a:buChar char="•"/>
            </a:pPr>
            <a:r>
              <a:rPr lang="en-US" sz="1600">
                <a:latin typeface="Livvic" charset="0"/>
                <a:cs typeface="Livvic" charset="0"/>
              </a:rPr>
              <a:t>The Classification algorithm is a Supervised Learning technique that is used to identify the category of new observations on the basis of train data. </a:t>
            </a:r>
            <a:endParaRPr lang="en-US" sz="1600">
              <a:latin typeface="Livvic" charset="0"/>
              <a:cs typeface="Livvic" charset="0"/>
            </a:endParaRPr>
          </a:p>
          <a:p>
            <a:pPr marL="285750" indent="-285750" algn="just">
              <a:buFont typeface="Arial" panose="020B0604020202020204" pitchFamily="34" charset="0"/>
              <a:buChar char="•"/>
            </a:pPr>
            <a:endParaRPr lang="en-US" sz="1600">
              <a:latin typeface="Livvic" charset="0"/>
              <a:cs typeface="Livvic" charset="0"/>
            </a:endParaRPr>
          </a:p>
          <a:p>
            <a:pPr marL="285750" indent="-285750" algn="just">
              <a:buFont typeface="Arial" panose="020B0604020202020204" pitchFamily="34" charset="0"/>
              <a:buChar char="•"/>
            </a:pPr>
            <a:r>
              <a:rPr lang="en-US" sz="1600">
                <a:latin typeface="Livvic" charset="0"/>
                <a:cs typeface="Livvic" charset="0"/>
              </a:rPr>
              <a:t>In Classification, a program learns from the given dataset or observations and then classifies new observation into a number of classes or groups..</a:t>
            </a:r>
            <a:endParaRPr lang="en-US" sz="1600">
              <a:latin typeface="Livvic" charset="0"/>
              <a:cs typeface="Livvic" charset="0"/>
            </a:endParaRPr>
          </a:p>
          <a:p>
            <a:pPr marL="285750" indent="-285750" algn="just">
              <a:buFont typeface="Arial" panose="020B0604020202020204" pitchFamily="34" charset="0"/>
              <a:buChar char="•"/>
            </a:pPr>
            <a:endParaRPr lang="en-US" sz="1600">
              <a:latin typeface="Livvic" charset="0"/>
              <a:cs typeface="Livvic" charset="0"/>
            </a:endParaRPr>
          </a:p>
          <a:p>
            <a:pPr marL="285750" indent="-285750" algn="just">
              <a:buFont typeface="Arial" panose="020B0604020202020204" pitchFamily="34" charset="0"/>
              <a:buChar char="•"/>
            </a:pPr>
            <a:r>
              <a:rPr lang="en-US" sz="1600">
                <a:latin typeface="Livvic" charset="0"/>
                <a:cs typeface="Livvic" charset="0"/>
              </a:rPr>
              <a:t>The best example of an ML classification algorithm is “</a:t>
            </a:r>
            <a:r>
              <a:rPr lang="en-US" sz="1600" b="1">
                <a:latin typeface="Livvic" charset="0"/>
                <a:cs typeface="Livvic" charset="0"/>
              </a:rPr>
              <a:t>Email Spam Detector</a:t>
            </a:r>
            <a:r>
              <a:rPr lang="en-US" sz="1600">
                <a:latin typeface="Livvic" charset="0"/>
                <a:cs typeface="Livvic" charset="0"/>
              </a:rPr>
              <a:t>.”</a:t>
            </a:r>
            <a:endParaRPr lang="en-US" sz="1600">
              <a:latin typeface="Livvic" charset="0"/>
              <a:cs typeface="Livvic" charset="0"/>
            </a:endParaRPr>
          </a:p>
          <a:p>
            <a:pPr marL="285750" indent="-285750" algn="just">
              <a:buFont typeface="Arial" panose="020B0604020202020204" pitchFamily="34" charset="0"/>
              <a:buChar char="•"/>
            </a:pPr>
            <a:endParaRPr lang="en-US" sz="1400">
              <a:latin typeface="Livvic" charset="0"/>
              <a:cs typeface="Livvic" charset="0"/>
            </a:endParaRPr>
          </a:p>
          <a:p>
            <a:pPr indent="0" algn="just">
              <a:buFont typeface="Arial" panose="020B0604020202020204" pitchFamily="34" charset="0"/>
              <a:buNone/>
            </a:pPr>
            <a:endParaRPr lang="en-US" sz="1600"/>
          </a:p>
          <a:p>
            <a:pPr indent="0" algn="just">
              <a:buFont typeface="Arial" panose="020B0604020202020204" pitchFamily="34" charset="0"/>
              <a:buNone/>
            </a:pPr>
            <a:endParaRPr lang="en-US" sz="1600"/>
          </a:p>
          <a:p>
            <a:pPr marL="285750" indent="-285750" algn="just">
              <a:buFont typeface="Arial" panose="020B0604020202020204" pitchFamily="34" charset="0"/>
              <a:buChar char="•"/>
            </a:pPr>
            <a:endParaRPr lang="en-US" sz="1600"/>
          </a:p>
        </p:txBody>
      </p:sp>
      <p:pic>
        <p:nvPicPr>
          <p:cNvPr id="100" name="Picture Placeholder 99"/>
          <p:cNvPicPr/>
          <p:nvPr>
            <p:ph type="pic" sz="quarter" idx="13"/>
          </p:nvPr>
        </p:nvPicPr>
        <p:blipFill>
          <a:blip r:embed="rId1"/>
          <a:stretch>
            <a:fillRect/>
          </a:stretch>
        </p:blipFill>
        <p:spPr>
          <a:xfrm>
            <a:off x="7424420" y="2329180"/>
            <a:ext cx="4767580" cy="2919095"/>
          </a:xfrm>
          <a:prstGeom prst="rect">
            <a:avLst/>
          </a:prstGeom>
          <a:noFill/>
          <a:ln w="9525">
            <a:noFill/>
          </a:ln>
        </p:spPr>
      </p:pic>
      <p:sp>
        <p:nvSpPr>
          <p:cNvPr id="5" name="Text Box 4"/>
          <p:cNvSpPr txBox="1"/>
          <p:nvPr/>
        </p:nvSpPr>
        <p:spPr>
          <a:xfrm rot="10800000" flipV="1">
            <a:off x="421640" y="5165090"/>
            <a:ext cx="10701020" cy="1076325"/>
          </a:xfrm>
          <a:prstGeom prst="rect">
            <a:avLst/>
          </a:prstGeom>
          <a:noFill/>
        </p:spPr>
        <p:txBody>
          <a:bodyPr wrap="square" rtlCol="0" anchor="t">
            <a:spAutoFit/>
          </a:bodyPr>
          <a:p>
            <a:pPr marL="285750" indent="-285750" algn="just">
              <a:buFont typeface="Arial" panose="020B0604020202020204" pitchFamily="34" charset="0"/>
              <a:buChar char="•"/>
            </a:pPr>
            <a:r>
              <a:rPr lang="en-US" sz="1600">
                <a:latin typeface="Livvic" charset="0"/>
                <a:cs typeface="Livvic" charset="0"/>
                <a:sym typeface="+mn-ea"/>
              </a:rPr>
              <a:t>The target variable in the dataset has unique values of ‘0’ and ‘1’ i.e it represents ‘not_canceled’ and ‘canceled’ respectively. This means the target variable has no measure of calculations and it represents two different classes of equal importance. Hence we use Classification Model to predict the whether the booking is canceled or not. </a:t>
            </a:r>
            <a:endParaRPr lang="en-US" sz="160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663" name="Shape 663"/>
        <p:cNvGrpSpPr/>
        <p:nvPr/>
      </p:nvGrpSpPr>
      <p:grpSpPr>
        <a:xfrm>
          <a:off x="0" y="0"/>
          <a:ext cx="0" cy="0"/>
          <a:chOff x="0" y="0"/>
          <a:chExt cx="0" cy="0"/>
        </a:xfrm>
      </p:grpSpPr>
      <p:sp>
        <p:nvSpPr>
          <p:cNvPr id="4" name="Text Box 3"/>
          <p:cNvSpPr txBox="1"/>
          <p:nvPr/>
        </p:nvSpPr>
        <p:spPr>
          <a:xfrm>
            <a:off x="363855" y="304800"/>
            <a:ext cx="5588000" cy="5908040"/>
          </a:xfrm>
          <a:prstGeom prst="rect">
            <a:avLst/>
          </a:prstGeom>
          <a:noFill/>
        </p:spPr>
        <p:txBody>
          <a:bodyPr wrap="square" rtlCol="0">
            <a:spAutoFit/>
          </a:bodyPr>
          <a:p>
            <a:endParaRPr lang="en-US">
              <a:latin typeface="Carter One" panose="03080802040405060005" charset="0"/>
              <a:cs typeface="Carter One" panose="03080802040405060005" charset="0"/>
            </a:endParaRPr>
          </a:p>
          <a:p>
            <a:r>
              <a:rPr lang="en-US" b="1">
                <a:latin typeface="carterone" charset="0"/>
                <a:cs typeface="carterone" charset="0"/>
                <a:sym typeface="+mn-ea"/>
              </a:rPr>
              <a:t>Machine Learning Algorithms used:</a:t>
            </a:r>
            <a:endParaRPr lang="en-US" b="1">
              <a:latin typeface="carterone" charset="0"/>
              <a:cs typeface="carterone" charset="0"/>
            </a:endParaRPr>
          </a:p>
          <a:p>
            <a:endParaRPr lang="en-US">
              <a:latin typeface="Carter One" panose="03080802040405060005" charset="0"/>
              <a:cs typeface="Carter One" panose="03080802040405060005" charset="0"/>
            </a:endParaRPr>
          </a:p>
          <a:p>
            <a:endParaRPr lang="en-US">
              <a:latin typeface="Carter One" panose="03080802040405060005" charset="0"/>
              <a:cs typeface="Carter One" panose="03080802040405060005" charset="0"/>
            </a:endParaRPr>
          </a:p>
          <a:p>
            <a:endParaRPr lang="en-US">
              <a:latin typeface="Livvic" charset="0"/>
              <a:cs typeface="Livvic" charset="0"/>
            </a:endParaRPr>
          </a:p>
          <a:p>
            <a:r>
              <a:rPr lang="en-US">
                <a:latin typeface="Livvic" charset="0"/>
                <a:cs typeface="Livvic" charset="0"/>
                <a:sym typeface="+mn-ea"/>
              </a:rPr>
              <a:t>1.Logistic Regression</a:t>
            </a:r>
            <a:endParaRPr lang="en-US">
              <a:latin typeface="Livvic" charset="0"/>
              <a:cs typeface="Livvic" charset="0"/>
              <a:sym typeface="+mn-ea"/>
            </a:endParaRPr>
          </a:p>
          <a:p>
            <a:endParaRPr lang="en-US">
              <a:latin typeface="Livvic" charset="0"/>
              <a:cs typeface="Livvic" charset="0"/>
            </a:endParaRPr>
          </a:p>
          <a:p>
            <a:r>
              <a:rPr lang="en-US">
                <a:latin typeface="Livvic" charset="0"/>
                <a:cs typeface="Livvic" charset="0"/>
                <a:sym typeface="+mn-ea"/>
              </a:rPr>
              <a:t>2. Decision Tree Classifier </a:t>
            </a:r>
            <a:endParaRPr lang="en-US">
              <a:latin typeface="Livvic" charset="0"/>
              <a:cs typeface="Livvic" charset="0"/>
              <a:sym typeface="+mn-ea"/>
            </a:endParaRPr>
          </a:p>
          <a:p>
            <a:endParaRPr lang="en-US">
              <a:latin typeface="Livvic" charset="0"/>
              <a:cs typeface="Livvic" charset="0"/>
            </a:endParaRPr>
          </a:p>
          <a:p>
            <a:r>
              <a:rPr lang="en-US">
                <a:latin typeface="Livvic" charset="0"/>
                <a:cs typeface="Livvic" charset="0"/>
                <a:sym typeface="+mn-ea"/>
              </a:rPr>
              <a:t>3.Random Forest Classifier</a:t>
            </a:r>
            <a:endParaRPr lang="en-US">
              <a:latin typeface="Livvic" charset="0"/>
              <a:cs typeface="Livvic" charset="0"/>
              <a:sym typeface="+mn-ea"/>
            </a:endParaRPr>
          </a:p>
          <a:p>
            <a:endParaRPr lang="en-US">
              <a:latin typeface="Livvic" charset="0"/>
              <a:cs typeface="Livvic" charset="0"/>
            </a:endParaRPr>
          </a:p>
          <a:p>
            <a:r>
              <a:rPr lang="en-US">
                <a:latin typeface="Livvic" charset="0"/>
                <a:cs typeface="Livvic" charset="0"/>
                <a:sym typeface="+mn-ea"/>
              </a:rPr>
              <a:t>4.KNeighbors Classifier</a:t>
            </a:r>
            <a:endParaRPr lang="en-US">
              <a:latin typeface="Livvic" charset="0"/>
              <a:cs typeface="Livvic" charset="0"/>
              <a:sym typeface="+mn-ea"/>
            </a:endParaRPr>
          </a:p>
          <a:p>
            <a:endParaRPr lang="en-US">
              <a:latin typeface="Livvic" charset="0"/>
              <a:cs typeface="Livvic" charset="0"/>
              <a:sym typeface="+mn-ea"/>
            </a:endParaRPr>
          </a:p>
          <a:p>
            <a:r>
              <a:rPr lang="en-US">
                <a:latin typeface="Livvic" charset="0"/>
                <a:cs typeface="Livvic" charset="0"/>
                <a:sym typeface="+mn-ea"/>
              </a:rPr>
              <a:t>5.Naive Bayes Classifier</a:t>
            </a:r>
            <a:endParaRPr lang="en-US">
              <a:latin typeface="Livvic" charset="0"/>
              <a:cs typeface="Livvic" charset="0"/>
              <a:sym typeface="+mn-ea"/>
            </a:endParaRPr>
          </a:p>
          <a:p>
            <a:endParaRPr lang="en-US">
              <a:latin typeface="Livvic" charset="0"/>
              <a:cs typeface="Livvic" charset="0"/>
              <a:sym typeface="+mn-ea"/>
            </a:endParaRPr>
          </a:p>
          <a:p>
            <a:r>
              <a:rPr lang="en-US">
                <a:latin typeface="Livvic" charset="0"/>
                <a:cs typeface="Livvic" charset="0"/>
                <a:sym typeface="+mn-ea"/>
              </a:rPr>
              <a:t>6.AdaBoost Classifier</a:t>
            </a:r>
            <a:endParaRPr lang="en-US">
              <a:latin typeface="Livvic" charset="0"/>
              <a:cs typeface="Livvic" charset="0"/>
              <a:sym typeface="+mn-ea"/>
            </a:endParaRPr>
          </a:p>
          <a:p>
            <a:endParaRPr lang="en-US">
              <a:latin typeface="Livvic" charset="0"/>
              <a:cs typeface="Livvic" charset="0"/>
            </a:endParaRPr>
          </a:p>
          <a:p>
            <a:r>
              <a:rPr lang="en-US">
                <a:latin typeface="Livvic" charset="0"/>
                <a:cs typeface="Livvic" charset="0"/>
                <a:sym typeface="+mn-ea"/>
              </a:rPr>
              <a:t>7.Gradient Boosting Classifier</a:t>
            </a:r>
            <a:endParaRPr lang="en-US">
              <a:latin typeface="Livvic" charset="0"/>
              <a:cs typeface="Livvic" charset="0"/>
              <a:sym typeface="+mn-ea"/>
            </a:endParaRPr>
          </a:p>
          <a:p>
            <a:endParaRPr lang="en-US">
              <a:latin typeface="Livvic" charset="0"/>
              <a:cs typeface="Livvic" charset="0"/>
              <a:sym typeface="+mn-ea"/>
            </a:endParaRPr>
          </a:p>
          <a:p>
            <a:r>
              <a:rPr lang="en-US">
                <a:latin typeface="Livvic" charset="0"/>
                <a:cs typeface="Livvic" charset="0"/>
                <a:sym typeface="+mn-ea"/>
              </a:rPr>
              <a:t>8.XGBoost Classifier</a:t>
            </a:r>
            <a:endParaRPr lang="en-US">
              <a:latin typeface="Livvic" charset="0"/>
              <a:cs typeface="Livvic" charset="0"/>
            </a:endParaRPr>
          </a:p>
          <a:p>
            <a:endParaRPr lang="en-US">
              <a:latin typeface="Livvic" charset="0"/>
              <a:cs typeface="Livvic" charset="0"/>
            </a:endParaRPr>
          </a:p>
        </p:txBody>
      </p:sp>
      <p:sp>
        <p:nvSpPr>
          <p:cNvPr id="5" name="Text Box 4"/>
          <p:cNvSpPr txBox="1"/>
          <p:nvPr/>
        </p:nvSpPr>
        <p:spPr>
          <a:xfrm>
            <a:off x="5698490" y="305435"/>
            <a:ext cx="6493510" cy="6247130"/>
          </a:xfrm>
          <a:prstGeom prst="rect">
            <a:avLst/>
          </a:prstGeom>
          <a:solidFill>
            <a:schemeClr val="bg1">
              <a:lumMod val="95000"/>
            </a:schemeClr>
          </a:solidFill>
        </p:spPr>
        <p:txBody>
          <a:bodyPr wrap="square" rtlCol="0">
            <a:spAutoFit/>
          </a:bodyPr>
          <a:p>
            <a:endParaRPr lang="en-US"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a:latin typeface="Livvic" charset="0"/>
                <a:cs typeface="Livvic" charset="0"/>
                <a:sym typeface="+mn-ea"/>
              </a:rPr>
              <a:t>Now we build the above models  on the training data and check the accuracy on train and test data. </a:t>
            </a:r>
            <a:endParaRPr lang="en-US" sz="1600">
              <a:latin typeface="Livvic" charset="0"/>
              <a:cs typeface="Livvic" charset="0"/>
              <a:sym typeface="+mn-ea"/>
            </a:endParaRPr>
          </a:p>
          <a:p>
            <a:pPr marL="285750" indent="-285750">
              <a:buFont typeface="Arial" panose="020B0604020202020204" pitchFamily="34" charset="0"/>
              <a:buChar char="•"/>
            </a:pPr>
            <a:endParaRPr lang="en-US" sz="1600">
              <a:latin typeface="Livvic" charset="0"/>
              <a:cs typeface="Livvic" charset="0"/>
              <a:sym typeface="+mn-ea"/>
            </a:endParaRPr>
          </a:p>
          <a:p>
            <a:pPr marL="285750" indent="-285750">
              <a:buFont typeface="Arial" panose="020B0604020202020204" pitchFamily="34" charset="0"/>
              <a:buChar char="•"/>
            </a:pPr>
            <a:r>
              <a:rPr lang="en-US" sz="1600">
                <a:latin typeface="Livvic" charset="0"/>
                <a:cs typeface="Livvic" charset="0"/>
                <a:sym typeface="+mn-ea"/>
              </a:rPr>
              <a:t>If there is a significant difference between the train score and test score then the model is said to not fit with the training data.</a:t>
            </a:r>
            <a:endParaRPr lang="en-US" sz="1600">
              <a:latin typeface="Livvic" charset="0"/>
              <a:cs typeface="Livvic" charset="0"/>
              <a:sym typeface="+mn-ea"/>
            </a:endParaRPr>
          </a:p>
          <a:p>
            <a:pPr marL="285750" indent="-285750">
              <a:buFont typeface="Arial" panose="020B0604020202020204" pitchFamily="34" charset="0"/>
              <a:buChar char="•"/>
            </a:pPr>
            <a:endParaRPr lang="en-US" sz="1600">
              <a:latin typeface="Livvic" charset="0"/>
              <a:cs typeface="Livvic" charset="0"/>
              <a:sym typeface="+mn-ea"/>
            </a:endParaRPr>
          </a:p>
          <a:p>
            <a:pPr marL="285750" indent="-285750">
              <a:buFont typeface="Arial" panose="020B0604020202020204" pitchFamily="34" charset="0"/>
              <a:buChar char="•"/>
            </a:pPr>
            <a:endParaRPr lang="en-US" sz="1600">
              <a:latin typeface="Livvic" charset="0"/>
              <a:cs typeface="Livvic" charset="0"/>
              <a:sym typeface="+mn-ea"/>
            </a:endParaRPr>
          </a:p>
          <a:p>
            <a:pPr marL="285750" indent="-285750">
              <a:buFont typeface="Arial" panose="020B0604020202020204" pitchFamily="34" charset="0"/>
              <a:buChar char="•"/>
            </a:pPr>
            <a:r>
              <a:rPr lang="en-US" sz="1600">
                <a:latin typeface="Livvic" charset="0"/>
                <a:cs typeface="Livvic" charset="0"/>
                <a:sym typeface="+mn-ea"/>
              </a:rPr>
              <a:t>We tune the hyperparameters using the GridSearchCV() if there is significant difference between the train and test accuracy scores.</a:t>
            </a:r>
            <a:endParaRPr lang="en-US" sz="1600">
              <a:latin typeface="Livvic" charset="0"/>
              <a:cs typeface="Livvic" charset="0"/>
              <a:sym typeface="+mn-ea"/>
            </a:endParaRPr>
          </a:p>
          <a:p>
            <a:pPr marL="285750" indent="-285750">
              <a:buFont typeface="Arial" panose="020B0604020202020204" pitchFamily="34" charset="0"/>
              <a:buChar char="•"/>
            </a:pPr>
            <a:endParaRPr lang="en-US" sz="1600">
              <a:latin typeface="Livvic" charset="0"/>
              <a:cs typeface="Livvic" charset="0"/>
              <a:sym typeface="+mn-ea"/>
            </a:endParaRPr>
          </a:p>
          <a:p>
            <a:pPr marL="285750" indent="-285750">
              <a:buFont typeface="Arial" panose="020B0604020202020204" pitchFamily="34" charset="0"/>
              <a:buChar char="•"/>
            </a:pPr>
            <a:r>
              <a:rPr lang="en-US" sz="1600">
                <a:latin typeface="Livvic" charset="0"/>
                <a:cs typeface="Livvic" charset="0"/>
                <a:sym typeface="+mn-ea"/>
              </a:rPr>
              <a:t>We calculate all the performance metrics of respective model before and after tuning the hyperparameters and store it in a dataframe.</a:t>
            </a:r>
            <a:endParaRPr lang="en-US" sz="1600">
              <a:latin typeface="Livvic" charset="0"/>
              <a:cs typeface="Livvic" charset="0"/>
              <a:sym typeface="+mn-ea"/>
            </a:endParaRPr>
          </a:p>
          <a:p>
            <a:pPr marL="285750" indent="-285750">
              <a:buFont typeface="Arial" panose="020B0604020202020204" pitchFamily="34" charset="0"/>
              <a:buChar char="•"/>
            </a:pPr>
            <a:endParaRPr lang="en-US" sz="1600">
              <a:latin typeface="Livvic" charset="0"/>
              <a:cs typeface="Livvic" charset="0"/>
              <a:sym typeface="+mn-ea"/>
            </a:endParaRPr>
          </a:p>
          <a:p>
            <a:pPr marL="285750" indent="-285750">
              <a:buFont typeface="Arial" panose="020B0604020202020204" pitchFamily="34" charset="0"/>
              <a:buChar char="•"/>
            </a:pPr>
            <a:r>
              <a:rPr lang="en-US" sz="1600">
                <a:latin typeface="Livvic" charset="0"/>
                <a:cs typeface="Livvic" charset="0"/>
                <a:sym typeface="+mn-ea"/>
              </a:rPr>
              <a:t>We also plot the confusion matrix and ROC curves of all the models before and after tuning  the hyperparameters.</a:t>
            </a:r>
            <a:endParaRPr lang="en-US" sz="1600">
              <a:latin typeface="Livvic" charset="0"/>
              <a:cs typeface="Livvic" charset="0"/>
              <a:sym typeface="+mn-ea"/>
            </a:endParaRPr>
          </a:p>
          <a:p>
            <a:pPr marL="285750" indent="-285750">
              <a:buFont typeface="Arial" panose="020B0604020202020204" pitchFamily="34" charset="0"/>
              <a:buChar char="•"/>
            </a:pPr>
            <a:endParaRPr lang="en-US" sz="1600">
              <a:latin typeface="Livvic" charset="0"/>
              <a:cs typeface="Livvic" charset="0"/>
              <a:sym typeface="+mn-ea"/>
            </a:endParaRPr>
          </a:p>
          <a:p>
            <a:pPr marL="285750" indent="-285750">
              <a:buFont typeface="Arial" panose="020B0604020202020204" pitchFamily="34" charset="0"/>
              <a:buChar char="•"/>
            </a:pPr>
            <a:r>
              <a:rPr lang="en-US" sz="1600">
                <a:latin typeface="Livvic" charset="0"/>
                <a:cs typeface="Livvic" charset="0"/>
                <a:sym typeface="+mn-ea"/>
              </a:rPr>
              <a:t>After calculating the performance metrics, train and test score, plotting confusion matrix and ROC curves , we will see which model is best using the accuracy score. We use accuracy score as evaluation metric because our data is nearly balanced with the target variable.</a:t>
            </a:r>
            <a:endParaRPr lang="en-US" sz="1600">
              <a:latin typeface="Livvic" charset="0"/>
              <a:cs typeface="Livvic"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ubtitle 1"/>
          <p:cNvSpPr/>
          <p:nvPr>
            <p:ph type="subTitle" idx="1"/>
          </p:nvPr>
        </p:nvSpPr>
        <p:spPr>
          <a:xfrm>
            <a:off x="6820535" y="972185"/>
            <a:ext cx="4979670" cy="725170"/>
          </a:xfrm>
        </p:spPr>
        <p:txBody>
          <a:bodyPr/>
          <a:p>
            <a:r>
              <a:rPr lang="en-US" sz="2000">
                <a:latin typeface="Livvic" charset="0"/>
                <a:cs typeface="Livvic" charset="0"/>
                <a:sym typeface="+mn-ea"/>
              </a:rPr>
              <a:t>Accuracy on Test and Train Data</a:t>
            </a:r>
            <a:endParaRPr lang="en-US" sz="2000"/>
          </a:p>
        </p:txBody>
      </p:sp>
      <p:sp>
        <p:nvSpPr>
          <p:cNvPr id="3" name="Title 2"/>
          <p:cNvSpPr/>
          <p:nvPr>
            <p:ph type="title"/>
          </p:nvPr>
        </p:nvSpPr>
        <p:spPr>
          <a:xfrm>
            <a:off x="688128" y="1027007"/>
            <a:ext cx="5342467" cy="293793"/>
          </a:xfrm>
        </p:spPr>
        <p:txBody>
          <a:bodyPr/>
          <a:p>
            <a:r>
              <a:rPr lang="en-US" sz="2000">
                <a:latin typeface="Livvic" charset="0"/>
                <a:cs typeface="Livvic" charset="0"/>
              </a:rPr>
              <a:t>Base Model Evaluation Matrix</a:t>
            </a:r>
            <a:endParaRPr lang="en-US" sz="2000">
              <a:latin typeface="Livvic" charset="0"/>
              <a:cs typeface="Livvic" charset="0"/>
            </a:endParaRPr>
          </a:p>
        </p:txBody>
      </p:sp>
      <p:pic>
        <p:nvPicPr>
          <p:cNvPr id="4" name="Picture 3"/>
          <p:cNvPicPr>
            <a:picLocks noChangeAspect="1"/>
          </p:cNvPicPr>
          <p:nvPr/>
        </p:nvPicPr>
        <p:blipFill>
          <a:blip r:embed="rId1"/>
          <a:stretch>
            <a:fillRect/>
          </a:stretch>
        </p:blipFill>
        <p:spPr>
          <a:xfrm>
            <a:off x="566208" y="1394037"/>
            <a:ext cx="6254327" cy="3074247"/>
          </a:xfrm>
          <a:prstGeom prst="rect">
            <a:avLst/>
          </a:prstGeom>
        </p:spPr>
      </p:pic>
      <p:pic>
        <p:nvPicPr>
          <p:cNvPr id="5" name="Picture 4"/>
          <p:cNvPicPr>
            <a:picLocks noChangeAspect="1"/>
          </p:cNvPicPr>
          <p:nvPr/>
        </p:nvPicPr>
        <p:blipFill>
          <a:blip r:embed="rId2"/>
          <a:stretch>
            <a:fillRect/>
          </a:stretch>
        </p:blipFill>
        <p:spPr>
          <a:xfrm>
            <a:off x="7863628" y="1387052"/>
            <a:ext cx="2667000" cy="3081867"/>
          </a:xfrm>
          <a:prstGeom prst="rect">
            <a:avLst/>
          </a:prstGeom>
        </p:spPr>
      </p:pic>
      <p:sp>
        <p:nvSpPr>
          <p:cNvPr id="7" name="Text Box 6"/>
          <p:cNvSpPr txBox="1"/>
          <p:nvPr/>
        </p:nvSpPr>
        <p:spPr>
          <a:xfrm>
            <a:off x="767080" y="4683125"/>
            <a:ext cx="5184775" cy="1753235"/>
          </a:xfrm>
          <a:prstGeom prst="rect">
            <a:avLst/>
          </a:prstGeom>
          <a:noFill/>
        </p:spPr>
        <p:txBody>
          <a:bodyPr wrap="square" rtlCol="0">
            <a:spAutoFit/>
          </a:bodyPr>
          <a:p>
            <a:pPr marL="285750" indent="-285750">
              <a:buFont typeface="Arial" panose="020B0604020202020204" pitchFamily="34" charset="0"/>
              <a:buChar char="•"/>
            </a:pPr>
            <a:r>
              <a:rPr lang="en-US">
                <a:latin typeface="Livvic" charset="0"/>
                <a:cs typeface="Livvic" charset="0"/>
                <a:sym typeface="+mn-ea"/>
              </a:rPr>
              <a:t>We can see that accuracy score for XGB is highest of all the models. </a:t>
            </a:r>
            <a:endParaRPr lang="en-US">
              <a:latin typeface="Livvic" charset="0"/>
              <a:cs typeface="Livvic" charset="0"/>
              <a:sym typeface="+mn-ea"/>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latin typeface="Livvic" charset="0"/>
                <a:cs typeface="Livvic" charset="0"/>
              </a:rPr>
              <a:t>Almost every model has the accuracy score near to 80 or more than 80 except for the NB model</a:t>
            </a:r>
            <a:endParaRPr lang="en-US">
              <a:latin typeface="Livvic" charset="0"/>
              <a:cs typeface="Livvic" charset="0"/>
            </a:endParaRPr>
          </a:p>
        </p:txBody>
      </p:sp>
      <p:sp>
        <p:nvSpPr>
          <p:cNvPr id="10" name="Text Box 9"/>
          <p:cNvSpPr txBox="1"/>
          <p:nvPr/>
        </p:nvSpPr>
        <p:spPr>
          <a:xfrm>
            <a:off x="7057390" y="4596765"/>
            <a:ext cx="4280535" cy="1476375"/>
          </a:xfrm>
          <a:prstGeom prst="rect">
            <a:avLst/>
          </a:prstGeom>
          <a:noFill/>
        </p:spPr>
        <p:txBody>
          <a:bodyPr wrap="square" rtlCol="0">
            <a:spAutoFit/>
          </a:bodyPr>
          <a:p>
            <a:pPr marL="285750" indent="-285750">
              <a:buFont typeface="Arial" panose="020B0604020202020204" pitchFamily="34" charset="0"/>
              <a:buChar char="•"/>
            </a:pPr>
            <a:r>
              <a:rPr lang="en-US">
                <a:latin typeface="Livvic" charset="0"/>
                <a:cs typeface="Livvic" charset="0"/>
                <a:sym typeface="+mn-ea"/>
              </a:rPr>
              <a:t>Among all the models,LGBM classifier has the best training score and test score with very less siginificant difference between them</a:t>
            </a:r>
            <a:endParaRPr lang="en-US">
              <a:latin typeface="Livvic" charset="0"/>
              <a:cs typeface="Livvic" charset="0"/>
              <a:sym typeface="+mn-ea"/>
            </a:endParaRPr>
          </a:p>
          <a:p>
            <a:pPr marL="285750" indent="-285750">
              <a:buFont typeface="Arial" panose="020B0604020202020204" pitchFamily="34" charset="0"/>
              <a:buChar char="•"/>
            </a:pPr>
            <a:endParaRPr lang="en-US"/>
          </a:p>
        </p:txBody>
      </p:sp>
      <p:sp>
        <p:nvSpPr>
          <p:cNvPr id="11" name="Title 2"/>
          <p:cNvSpPr/>
          <p:nvPr/>
        </p:nvSpPr>
        <p:spPr>
          <a:xfrm>
            <a:off x="110490" y="224155"/>
            <a:ext cx="11227435" cy="294005"/>
          </a:xfrm>
          <a:prstGeom prst="rect">
            <a:avLst/>
          </a:prstGeom>
        </p:spPr>
        <p:txBody>
          <a:bodyPr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3000"/>
              <a:buNone/>
              <a:defRPr sz="4400" kern="1200">
                <a:solidFill>
                  <a:schemeClr val="tx1"/>
                </a:solidFill>
                <a:latin typeface="+mj-lt"/>
                <a:ea typeface="+mj-ea"/>
                <a:cs typeface="+mj-c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sz="2665">
                <a:latin typeface="Livvic" charset="0"/>
                <a:cs typeface="Livvic" charset="0"/>
              </a:rPr>
              <a:t>      </a:t>
            </a:r>
            <a:r>
              <a:rPr lang="en-US" sz="2400">
                <a:latin typeface="Livvic" charset="0"/>
                <a:cs typeface="Livvic" charset="0"/>
              </a:rPr>
              <a:t>Performace Metrics before Tuning the Hyperparameters</a:t>
            </a:r>
            <a:endParaRPr lang="en-US" sz="2400">
              <a:latin typeface="Livvic" charset="0"/>
              <a:cs typeface="Livvic"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ubtitle 1"/>
          <p:cNvSpPr/>
          <p:nvPr>
            <p:ph type="subTitle" idx="1"/>
          </p:nvPr>
        </p:nvSpPr>
        <p:spPr>
          <a:xfrm>
            <a:off x="7469505" y="1040977"/>
            <a:ext cx="4989407" cy="2152227"/>
          </a:xfrm>
        </p:spPr>
        <p:txBody>
          <a:bodyPr/>
          <a:p>
            <a:r>
              <a:rPr lang="en-US" sz="2000">
                <a:latin typeface="Livvic" charset="0"/>
                <a:cs typeface="Livvic" charset="0"/>
              </a:rPr>
              <a:t>Accuracy on train and test set</a:t>
            </a:r>
            <a:endParaRPr lang="en-US" sz="2000">
              <a:latin typeface="Livvic" charset="0"/>
              <a:cs typeface="Livvic" charset="0"/>
            </a:endParaRPr>
          </a:p>
        </p:txBody>
      </p:sp>
      <p:sp>
        <p:nvSpPr>
          <p:cNvPr id="3" name="Title 2"/>
          <p:cNvSpPr/>
          <p:nvPr>
            <p:ph type="title"/>
          </p:nvPr>
        </p:nvSpPr>
        <p:spPr>
          <a:xfrm>
            <a:off x="1218937" y="1040643"/>
            <a:ext cx="5145200" cy="763600"/>
          </a:xfrm>
        </p:spPr>
        <p:txBody>
          <a:bodyPr/>
          <a:p>
            <a:r>
              <a:rPr lang="en-US" sz="2000">
                <a:latin typeface="Livvic" charset="0"/>
                <a:cs typeface="Livvic" charset="0"/>
              </a:rPr>
              <a:t>Tuned Model Evaluation Matrix</a:t>
            </a:r>
            <a:endParaRPr lang="en-US" sz="2000">
              <a:latin typeface="Livvic" charset="0"/>
              <a:cs typeface="Livvic" charset="0"/>
            </a:endParaRPr>
          </a:p>
        </p:txBody>
      </p:sp>
      <p:pic>
        <p:nvPicPr>
          <p:cNvPr id="4" name="Picture 3"/>
          <p:cNvPicPr>
            <a:picLocks noChangeAspect="1"/>
          </p:cNvPicPr>
          <p:nvPr/>
        </p:nvPicPr>
        <p:blipFill>
          <a:blip r:embed="rId1"/>
          <a:stretch>
            <a:fillRect/>
          </a:stretch>
        </p:blipFill>
        <p:spPr>
          <a:xfrm>
            <a:off x="440902" y="1804882"/>
            <a:ext cx="6702213" cy="2790613"/>
          </a:xfrm>
          <a:prstGeom prst="rect">
            <a:avLst/>
          </a:prstGeom>
        </p:spPr>
      </p:pic>
      <p:pic>
        <p:nvPicPr>
          <p:cNvPr id="5" name="Picture 4"/>
          <p:cNvPicPr>
            <a:picLocks noChangeAspect="1"/>
          </p:cNvPicPr>
          <p:nvPr/>
        </p:nvPicPr>
        <p:blipFill>
          <a:blip r:embed="rId2"/>
          <a:stretch>
            <a:fillRect/>
          </a:stretch>
        </p:blipFill>
        <p:spPr>
          <a:xfrm>
            <a:off x="8600017" y="1803823"/>
            <a:ext cx="2415540" cy="2711873"/>
          </a:xfrm>
          <a:prstGeom prst="rect">
            <a:avLst/>
          </a:prstGeom>
        </p:spPr>
      </p:pic>
      <p:sp>
        <p:nvSpPr>
          <p:cNvPr id="11" name="Title 2"/>
          <p:cNvSpPr/>
          <p:nvPr/>
        </p:nvSpPr>
        <p:spPr>
          <a:xfrm>
            <a:off x="1480820" y="224155"/>
            <a:ext cx="9857105" cy="294005"/>
          </a:xfrm>
          <a:prstGeom prst="rect">
            <a:avLst/>
          </a:prstGeom>
        </p:spPr>
        <p:txBody>
          <a:bodyPr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3000"/>
              <a:buNone/>
              <a:defRPr sz="4400" kern="1200">
                <a:solidFill>
                  <a:schemeClr val="tx1"/>
                </a:solidFill>
                <a:latin typeface="+mj-lt"/>
                <a:ea typeface="+mj-ea"/>
                <a:cs typeface="+mj-c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sz="2200">
                <a:latin typeface="Livvic" charset="0"/>
                <a:cs typeface="Livvic" charset="0"/>
              </a:rPr>
              <a:t>Performace Metrics after Tuning the Hyperparameters</a:t>
            </a:r>
            <a:endParaRPr lang="en-US" sz="2200">
              <a:latin typeface="Livvic" charset="0"/>
              <a:cs typeface="Livvic" charset="0"/>
            </a:endParaRPr>
          </a:p>
        </p:txBody>
      </p:sp>
      <p:sp>
        <p:nvSpPr>
          <p:cNvPr id="7" name="Text Box 6"/>
          <p:cNvSpPr txBox="1"/>
          <p:nvPr/>
        </p:nvSpPr>
        <p:spPr>
          <a:xfrm>
            <a:off x="1803400" y="4904740"/>
            <a:ext cx="9211945" cy="645160"/>
          </a:xfrm>
          <a:prstGeom prst="rect">
            <a:avLst/>
          </a:prstGeom>
          <a:noFill/>
        </p:spPr>
        <p:txBody>
          <a:bodyPr wrap="square" rtlCol="0">
            <a:spAutoFit/>
          </a:bodyPr>
          <a:p>
            <a:r>
              <a:rPr lang="en-US">
                <a:latin typeface="Livvic" charset="0"/>
                <a:cs typeface="Livvic" charset="0"/>
                <a:sym typeface="+mn-ea"/>
              </a:rPr>
              <a:t>After Tuning the parameters, we can see that accuracy score of XGB is best among all the models.</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514" name="Shape 514"/>
        <p:cNvGrpSpPr/>
        <p:nvPr/>
      </p:nvGrpSpPr>
      <p:grpSpPr>
        <a:xfrm>
          <a:off x="0" y="0"/>
          <a:ext cx="0" cy="0"/>
          <a:chOff x="0" y="0"/>
          <a:chExt cx="0" cy="0"/>
        </a:xfrm>
      </p:grpSpPr>
      <p:grpSp>
        <p:nvGrpSpPr>
          <p:cNvPr id="516" name="Google Shape;516;p43"/>
          <p:cNvGrpSpPr/>
          <p:nvPr/>
        </p:nvGrpSpPr>
        <p:grpSpPr>
          <a:xfrm flipH="1">
            <a:off x="-74507" y="236220"/>
            <a:ext cx="4980093" cy="1204807"/>
            <a:chOff x="3505400" y="258862"/>
            <a:chExt cx="4552028" cy="4791850"/>
          </a:xfrm>
        </p:grpSpPr>
        <p:sp>
          <p:nvSpPr>
            <p:cNvPr id="517" name="Google Shape;517;p43"/>
            <p:cNvSpPr/>
            <p:nvPr/>
          </p:nvSpPr>
          <p:spPr>
            <a:xfrm>
              <a:off x="3705103" y="258862"/>
              <a:ext cx="4352325" cy="4791850"/>
            </a:xfrm>
            <a:custGeom>
              <a:avLst/>
              <a:gdLst/>
              <a:ahLst/>
              <a:cxnLst/>
              <a:rect l="l" t="t" r="r" b="b"/>
              <a:pathLst>
                <a:path w="174093" h="191674" extrusionOk="0">
                  <a:moveTo>
                    <a:pt x="22652" y="165987"/>
                  </a:moveTo>
                  <a:lnTo>
                    <a:pt x="173768" y="191674"/>
                  </a:lnTo>
                  <a:lnTo>
                    <a:pt x="174093" y="0"/>
                  </a:lnTo>
                  <a:lnTo>
                    <a:pt x="0" y="55820"/>
                  </a:lnTo>
                  <a:close/>
                </a:path>
              </a:pathLst>
            </a:custGeom>
            <a:solidFill>
              <a:schemeClr val="lt2"/>
            </a:solidFill>
            <a:ln>
              <a:noFill/>
            </a:ln>
          </p:spPr>
        </p:sp>
        <p:sp>
          <p:nvSpPr>
            <p:cNvPr id="518" name="Google Shape;518;p43"/>
            <p:cNvSpPr/>
            <p:nvPr/>
          </p:nvSpPr>
          <p:spPr>
            <a:xfrm rot="10800000" flipH="1">
              <a:off x="3636512" y="1687558"/>
              <a:ext cx="454990" cy="2319844"/>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519" name="Google Shape;519;p43"/>
            <p:cNvSpPr/>
            <p:nvPr/>
          </p:nvSpPr>
          <p:spPr>
            <a:xfrm>
              <a:off x="4285600" y="4486241"/>
              <a:ext cx="1715150" cy="298150"/>
            </a:xfrm>
            <a:custGeom>
              <a:avLst/>
              <a:gdLst/>
              <a:ahLst/>
              <a:cxnLst/>
              <a:rect l="l" t="t" r="r" b="b"/>
              <a:pathLst>
                <a:path w="68606" h="11926" extrusionOk="0">
                  <a:moveTo>
                    <a:pt x="68606" y="11926"/>
                  </a:moveTo>
                  <a:lnTo>
                    <a:pt x="0" y="0"/>
                  </a:lnTo>
                  <a:lnTo>
                    <a:pt x="1286" y="5921"/>
                  </a:lnTo>
                  <a:close/>
                </a:path>
              </a:pathLst>
            </a:custGeom>
            <a:solidFill>
              <a:schemeClr val="accent2"/>
            </a:solidFill>
            <a:ln>
              <a:noFill/>
            </a:ln>
          </p:spPr>
        </p:sp>
        <p:sp>
          <p:nvSpPr>
            <p:cNvPr id="520" name="Google Shape;520;p43"/>
            <p:cNvSpPr/>
            <p:nvPr/>
          </p:nvSpPr>
          <p:spPr>
            <a:xfrm>
              <a:off x="3505400" y="547725"/>
              <a:ext cx="2828725" cy="1027000"/>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521" name="Google Shape;521;p43"/>
          <p:cNvSpPr txBox="1"/>
          <p:nvPr>
            <p:ph type="title"/>
          </p:nvPr>
        </p:nvSpPr>
        <p:spPr>
          <a:xfrm>
            <a:off x="-192193" y="452967"/>
            <a:ext cx="4560993" cy="1080347"/>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sz="3735">
                <a:latin typeface="carterone" charset="0"/>
                <a:cs typeface="carterone" charset="0"/>
              </a:rPr>
              <a:t>Summary </a:t>
            </a:r>
            <a:r>
              <a:rPr lang="en-GB" sz="3735"/>
              <a:t> </a:t>
            </a:r>
            <a:endParaRPr lang="en-GB" sz="3735"/>
          </a:p>
        </p:txBody>
      </p:sp>
      <p:grpSp>
        <p:nvGrpSpPr>
          <p:cNvPr id="534" name="Google Shape;534;p44"/>
          <p:cNvGrpSpPr/>
          <p:nvPr/>
        </p:nvGrpSpPr>
        <p:grpSpPr>
          <a:xfrm>
            <a:off x="533400" y="1611207"/>
            <a:ext cx="3662680" cy="4771813"/>
            <a:chOff x="1061225" y="1386425"/>
            <a:chExt cx="2139550" cy="3269250"/>
          </a:xfrm>
        </p:grpSpPr>
        <p:sp>
          <p:nvSpPr>
            <p:cNvPr id="535" name="Google Shape;535;p44"/>
            <p:cNvSpPr/>
            <p:nvPr/>
          </p:nvSpPr>
          <p:spPr>
            <a:xfrm>
              <a:off x="1061225" y="1489125"/>
              <a:ext cx="2139550" cy="3166550"/>
            </a:xfrm>
            <a:custGeom>
              <a:avLst/>
              <a:gdLst/>
              <a:ahLst/>
              <a:cxnLst/>
              <a:rect l="l" t="t" r="r" b="b"/>
              <a:pathLst>
                <a:path w="85582" h="126662" extrusionOk="0">
                  <a:moveTo>
                    <a:pt x="2766" y="4108"/>
                  </a:moveTo>
                  <a:lnTo>
                    <a:pt x="85582" y="0"/>
                  </a:lnTo>
                  <a:lnTo>
                    <a:pt x="80818" y="124608"/>
                  </a:lnTo>
                  <a:lnTo>
                    <a:pt x="0" y="126662"/>
                  </a:lnTo>
                  <a:close/>
                </a:path>
              </a:pathLst>
            </a:custGeom>
            <a:solidFill>
              <a:schemeClr val="lt2"/>
            </a:solidFill>
            <a:ln>
              <a:noFill/>
            </a:ln>
          </p:spPr>
        </p:sp>
        <p:sp>
          <p:nvSpPr>
            <p:cNvPr id="536" name="Google Shape;536;p44"/>
            <p:cNvSpPr/>
            <p:nvPr/>
          </p:nvSpPr>
          <p:spPr>
            <a:xfrm>
              <a:off x="1133963" y="1386425"/>
              <a:ext cx="736000" cy="154050"/>
            </a:xfrm>
            <a:custGeom>
              <a:avLst/>
              <a:gdLst/>
              <a:ahLst/>
              <a:cxnLst/>
              <a:rect l="l" t="t" r="r" b="b"/>
              <a:pathLst>
                <a:path w="29440" h="6162" extrusionOk="0">
                  <a:moveTo>
                    <a:pt x="0" y="6162"/>
                  </a:moveTo>
                  <a:lnTo>
                    <a:pt x="0" y="0"/>
                  </a:lnTo>
                  <a:lnTo>
                    <a:pt x="29440" y="5135"/>
                  </a:lnTo>
                  <a:close/>
                </a:path>
              </a:pathLst>
            </a:custGeom>
            <a:solidFill>
              <a:schemeClr val="accent3"/>
            </a:solidFill>
            <a:ln>
              <a:noFill/>
            </a:ln>
          </p:spPr>
        </p:sp>
      </p:grpSp>
      <p:grpSp>
        <p:nvGrpSpPr>
          <p:cNvPr id="531" name="Google Shape;531;p44"/>
          <p:cNvGrpSpPr/>
          <p:nvPr/>
        </p:nvGrpSpPr>
        <p:grpSpPr>
          <a:xfrm>
            <a:off x="4354407" y="1700953"/>
            <a:ext cx="3501813" cy="4682067"/>
            <a:chOff x="3534550" y="1472025"/>
            <a:chExt cx="2096775" cy="3294925"/>
          </a:xfrm>
        </p:grpSpPr>
        <p:sp>
          <p:nvSpPr>
            <p:cNvPr id="532" name="Google Shape;532;p44"/>
            <p:cNvSpPr/>
            <p:nvPr/>
          </p:nvSpPr>
          <p:spPr>
            <a:xfrm>
              <a:off x="3543100" y="1472025"/>
              <a:ext cx="2088225" cy="3166550"/>
            </a:xfrm>
            <a:custGeom>
              <a:avLst/>
              <a:gdLst/>
              <a:ahLst/>
              <a:cxnLst/>
              <a:rect l="l" t="t" r="r" b="b"/>
              <a:pathLst>
                <a:path w="83529" h="126662" extrusionOk="0">
                  <a:moveTo>
                    <a:pt x="5478" y="0"/>
                  </a:moveTo>
                  <a:lnTo>
                    <a:pt x="81200" y="4792"/>
                  </a:lnTo>
                  <a:lnTo>
                    <a:pt x="83529" y="126662"/>
                  </a:lnTo>
                  <a:lnTo>
                    <a:pt x="0" y="123923"/>
                  </a:lnTo>
                  <a:close/>
                </a:path>
              </a:pathLst>
            </a:custGeom>
            <a:solidFill>
              <a:schemeClr val="accent3"/>
            </a:solidFill>
            <a:ln>
              <a:noFill/>
            </a:ln>
          </p:spPr>
        </p:sp>
        <p:sp>
          <p:nvSpPr>
            <p:cNvPr id="533" name="Google Shape;533;p44"/>
            <p:cNvSpPr/>
            <p:nvPr/>
          </p:nvSpPr>
          <p:spPr>
            <a:xfrm>
              <a:off x="3534550" y="4608675"/>
              <a:ext cx="744575" cy="158275"/>
            </a:xfrm>
            <a:custGeom>
              <a:avLst/>
              <a:gdLst/>
              <a:ahLst/>
              <a:cxnLst/>
              <a:rect l="l" t="t" r="r" b="b"/>
              <a:pathLst>
                <a:path w="29783" h="6331" extrusionOk="0">
                  <a:moveTo>
                    <a:pt x="0" y="6331"/>
                  </a:moveTo>
                  <a:lnTo>
                    <a:pt x="342" y="0"/>
                  </a:lnTo>
                  <a:lnTo>
                    <a:pt x="29783" y="1196"/>
                  </a:lnTo>
                  <a:close/>
                </a:path>
              </a:pathLst>
            </a:custGeom>
            <a:solidFill>
              <a:schemeClr val="accent1"/>
            </a:solidFill>
            <a:ln>
              <a:noFill/>
            </a:ln>
          </p:spPr>
        </p:sp>
      </p:grpSp>
      <p:grpSp>
        <p:nvGrpSpPr>
          <p:cNvPr id="528" name="Google Shape;528;p44"/>
          <p:cNvGrpSpPr/>
          <p:nvPr/>
        </p:nvGrpSpPr>
        <p:grpSpPr>
          <a:xfrm>
            <a:off x="8028940" y="242993"/>
            <a:ext cx="3763433" cy="6102773"/>
            <a:chOff x="6025000" y="1437225"/>
            <a:chExt cx="2139550" cy="3218450"/>
          </a:xfrm>
        </p:grpSpPr>
        <p:sp>
          <p:nvSpPr>
            <p:cNvPr id="529" name="Google Shape;529;p44"/>
            <p:cNvSpPr/>
            <p:nvPr/>
          </p:nvSpPr>
          <p:spPr>
            <a:xfrm>
              <a:off x="6025000" y="1591825"/>
              <a:ext cx="2139550" cy="3063850"/>
            </a:xfrm>
            <a:custGeom>
              <a:avLst/>
              <a:gdLst/>
              <a:ahLst/>
              <a:cxnLst/>
              <a:rect l="l" t="t" r="r" b="b"/>
              <a:pathLst>
                <a:path w="85582" h="122554" extrusionOk="0">
                  <a:moveTo>
                    <a:pt x="0" y="2054"/>
                  </a:moveTo>
                  <a:lnTo>
                    <a:pt x="80914" y="0"/>
                  </a:lnTo>
                  <a:lnTo>
                    <a:pt x="85582" y="122554"/>
                  </a:lnTo>
                  <a:lnTo>
                    <a:pt x="1493" y="120500"/>
                  </a:lnTo>
                  <a:close/>
                </a:path>
              </a:pathLst>
            </a:custGeom>
            <a:solidFill>
              <a:schemeClr val="lt2"/>
            </a:solidFill>
            <a:ln>
              <a:noFill/>
            </a:ln>
          </p:spPr>
        </p:sp>
        <p:sp>
          <p:nvSpPr>
            <p:cNvPr id="530" name="Google Shape;530;p44"/>
            <p:cNvSpPr/>
            <p:nvPr/>
          </p:nvSpPr>
          <p:spPr>
            <a:xfrm>
              <a:off x="6025000" y="1437225"/>
              <a:ext cx="753125" cy="154050"/>
            </a:xfrm>
            <a:custGeom>
              <a:avLst/>
              <a:gdLst/>
              <a:ahLst/>
              <a:cxnLst/>
              <a:rect l="l" t="t" r="r" b="b"/>
              <a:pathLst>
                <a:path w="30125" h="6162" extrusionOk="0">
                  <a:moveTo>
                    <a:pt x="0" y="6162"/>
                  </a:moveTo>
                  <a:lnTo>
                    <a:pt x="0" y="0"/>
                  </a:lnTo>
                  <a:lnTo>
                    <a:pt x="30125" y="6013"/>
                  </a:lnTo>
                  <a:close/>
                </a:path>
              </a:pathLst>
            </a:custGeom>
            <a:solidFill>
              <a:schemeClr val="accent3"/>
            </a:solidFill>
            <a:ln>
              <a:noFill/>
            </a:ln>
          </p:spPr>
        </p:sp>
      </p:grpSp>
      <p:sp>
        <p:nvSpPr>
          <p:cNvPr id="2" name="Text Box 1"/>
          <p:cNvSpPr txBox="1"/>
          <p:nvPr/>
        </p:nvSpPr>
        <p:spPr>
          <a:xfrm>
            <a:off x="623147" y="2852420"/>
            <a:ext cx="2998893" cy="460375"/>
          </a:xfrm>
          <a:prstGeom prst="rect">
            <a:avLst/>
          </a:prstGeom>
          <a:noFill/>
        </p:spPr>
        <p:txBody>
          <a:bodyPr wrap="square" rtlCol="0" anchor="t">
            <a:spAutoFit/>
          </a:bodyPr>
          <a:p>
            <a:endParaRPr lang="en-US" sz="2400">
              <a:latin typeface="Livvic" charset="0"/>
              <a:cs typeface="Livvic" charset="0"/>
            </a:endParaRPr>
          </a:p>
        </p:txBody>
      </p:sp>
      <p:sp>
        <p:nvSpPr>
          <p:cNvPr id="5" name="Text Box 4"/>
          <p:cNvSpPr txBox="1"/>
          <p:nvPr/>
        </p:nvSpPr>
        <p:spPr>
          <a:xfrm>
            <a:off x="4560147" y="1877907"/>
            <a:ext cx="3220720" cy="3969385"/>
          </a:xfrm>
          <a:prstGeom prst="rect">
            <a:avLst/>
          </a:prstGeom>
          <a:noFill/>
        </p:spPr>
        <p:txBody>
          <a:bodyPr wrap="square" rtlCol="0" anchor="t">
            <a:spAutoFit/>
          </a:bodyPr>
          <a:p>
            <a:r>
              <a:rPr lang="en-US">
                <a:latin typeface="Livvic" charset="0"/>
                <a:cs typeface="Livvic" charset="0"/>
              </a:rPr>
              <a:t>Reservation Status have 1.00 association value with the target, because of the reservation status will tell whether the booking has been canceled, no show or checkout.</a:t>
            </a:r>
            <a:endParaRPr lang="en-US">
              <a:latin typeface="Livvic" charset="0"/>
              <a:cs typeface="Livvic" charset="0"/>
            </a:endParaRPr>
          </a:p>
          <a:p>
            <a:endParaRPr lang="en-US">
              <a:latin typeface="Livvic" charset="0"/>
              <a:cs typeface="Livvic" charset="0"/>
            </a:endParaRPr>
          </a:p>
          <a:p>
            <a:r>
              <a:rPr lang="en-US">
                <a:latin typeface="Livvic" charset="0"/>
                <a:cs typeface="Livvic" charset="0"/>
              </a:rPr>
              <a:t>Using this column to build a model is prohibited because you wont be able to predict future booking, since the future booking still doesn’t have it status yet.</a:t>
            </a:r>
            <a:endParaRPr lang="en-US">
              <a:latin typeface="Livvic" charset="0"/>
              <a:cs typeface="Livvic" charset="0"/>
            </a:endParaRPr>
          </a:p>
        </p:txBody>
      </p:sp>
      <p:sp>
        <p:nvSpPr>
          <p:cNvPr id="6" name="Text Box 5"/>
          <p:cNvSpPr txBox="1"/>
          <p:nvPr/>
        </p:nvSpPr>
        <p:spPr>
          <a:xfrm>
            <a:off x="8112760" y="717973"/>
            <a:ext cx="3386667" cy="5446395"/>
          </a:xfrm>
          <a:prstGeom prst="rect">
            <a:avLst/>
          </a:prstGeom>
          <a:noFill/>
        </p:spPr>
        <p:txBody>
          <a:bodyPr wrap="square" rtlCol="0" anchor="t">
            <a:spAutoFit/>
          </a:bodyPr>
          <a:p>
            <a:r>
              <a:rPr lang="en-US" b="1">
                <a:latin typeface="Livvic" charset="0"/>
                <a:cs typeface="Livvic" charset="0"/>
              </a:rPr>
              <a:t>Using Accuracy as the Primary Evaluation Metrics:</a:t>
            </a:r>
            <a:endParaRPr lang="en-US" b="1">
              <a:latin typeface="Livvic" charset="0"/>
              <a:cs typeface="Livvic" charset="0"/>
            </a:endParaRPr>
          </a:p>
          <a:p>
            <a:endParaRPr lang="en-US" sz="2400">
              <a:latin typeface="Livvic" charset="0"/>
              <a:cs typeface="Livvic" charset="0"/>
            </a:endParaRPr>
          </a:p>
          <a:p>
            <a:r>
              <a:rPr lang="en-US">
                <a:latin typeface="Livvic" charset="0"/>
                <a:cs typeface="Livvic" charset="0"/>
              </a:rPr>
              <a:t>The first reason why accuracy is used as the evaluation metric here because we have somehow a balance data </a:t>
            </a:r>
            <a:r>
              <a:rPr lang="en-US" b="1">
                <a:latin typeface="Livvic" charset="0"/>
                <a:cs typeface="Livvic" charset="0"/>
              </a:rPr>
              <a:t>63% confirmed booking and 37% canceled booking.</a:t>
            </a:r>
            <a:endParaRPr lang="en-US" b="1">
              <a:latin typeface="Livvic" charset="0"/>
              <a:cs typeface="Livvic" charset="0"/>
            </a:endParaRPr>
          </a:p>
          <a:p>
            <a:endParaRPr lang="en-US">
              <a:latin typeface="Livvic" charset="0"/>
              <a:cs typeface="Livvic" charset="0"/>
            </a:endParaRPr>
          </a:p>
          <a:p>
            <a:r>
              <a:rPr lang="en-US">
                <a:latin typeface="Livvic" charset="0"/>
                <a:cs typeface="Livvic" charset="0"/>
              </a:rPr>
              <a:t>In this case our dataset is balance and hence using accuracy is acceptable in this case.</a:t>
            </a:r>
            <a:endParaRPr lang="en-US">
              <a:latin typeface="Livvic" charset="0"/>
              <a:cs typeface="Livvic" charset="0"/>
            </a:endParaRPr>
          </a:p>
          <a:p>
            <a:endParaRPr lang="en-US">
              <a:latin typeface="Livvic" charset="0"/>
              <a:cs typeface="Livvic" charset="0"/>
            </a:endParaRPr>
          </a:p>
          <a:p>
            <a:r>
              <a:rPr lang="en-US">
                <a:latin typeface="Livvic" charset="0"/>
                <a:cs typeface="Livvic" charset="0"/>
              </a:rPr>
              <a:t>In this case every class is equally important.</a:t>
            </a:r>
            <a:endParaRPr lang="en-US">
              <a:latin typeface="Livvic" charset="0"/>
              <a:cs typeface="Livvic" charset="0"/>
            </a:endParaRPr>
          </a:p>
        </p:txBody>
      </p:sp>
      <p:sp>
        <p:nvSpPr>
          <p:cNvPr id="3" name="Text Box 2"/>
          <p:cNvSpPr txBox="1"/>
          <p:nvPr/>
        </p:nvSpPr>
        <p:spPr>
          <a:xfrm>
            <a:off x="716915" y="1956435"/>
            <a:ext cx="3306445" cy="4246245"/>
          </a:xfrm>
          <a:prstGeom prst="rect">
            <a:avLst/>
          </a:prstGeom>
          <a:noFill/>
        </p:spPr>
        <p:txBody>
          <a:bodyPr wrap="square" rtlCol="0">
            <a:spAutoFit/>
          </a:bodyPr>
          <a:p>
            <a:r>
              <a:rPr lang="en-US" b="1">
                <a:latin typeface="Livvic" charset="0"/>
                <a:cs typeface="Livvic" charset="0"/>
                <a:sym typeface="+mn-ea"/>
              </a:rPr>
              <a:t>Using Tuned XGB mode has the best accuracy among all the algorithm that was used:</a:t>
            </a:r>
            <a:endParaRPr lang="en-US" b="1">
              <a:latin typeface="Livvic" charset="0"/>
              <a:cs typeface="Livvic" charset="0"/>
              <a:sym typeface="+mn-ea"/>
            </a:endParaRPr>
          </a:p>
          <a:p>
            <a:endParaRPr lang="en-US"/>
          </a:p>
          <a:p>
            <a:endParaRPr lang="en-US"/>
          </a:p>
          <a:p>
            <a:r>
              <a:rPr lang="en-US">
                <a:latin typeface="Livvic" charset="0"/>
                <a:cs typeface="Livvic" charset="0"/>
              </a:rPr>
              <a:t>From all the evaluation matrix to predict hotel cancellation classification case, we see that Tuned XGB model has the best accuracy when it comes to predicitng hotel cancellation based on certain features (85.82%)</a:t>
            </a:r>
            <a:endParaRPr lang="en-US">
              <a:latin typeface="Livvic" charset="0"/>
              <a:cs typeface="Livvic"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663" name="Shape 663"/>
        <p:cNvGrpSpPr/>
        <p:nvPr/>
      </p:nvGrpSpPr>
      <p:grpSpPr>
        <a:xfrm>
          <a:off x="0" y="0"/>
          <a:ext cx="0" cy="0"/>
          <a:chOff x="0" y="0"/>
          <a:chExt cx="0" cy="0"/>
        </a:xfrm>
      </p:grpSpPr>
      <p:sp>
        <p:nvSpPr>
          <p:cNvPr id="664" name="Google Shape;664;p47"/>
          <p:cNvSpPr txBox="1"/>
          <p:nvPr>
            <p:ph type="title"/>
          </p:nvPr>
        </p:nvSpPr>
        <p:spPr>
          <a:xfrm>
            <a:off x="0" y="393700"/>
            <a:ext cx="7868920" cy="1028700"/>
          </a:xfrm>
          <a:prstGeom prst="rect">
            <a:avLst/>
          </a:prstGeom>
          <a:noFill/>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sz="3600">
                <a:latin typeface="carterone" charset="0"/>
                <a:cs typeface="carterone" charset="0"/>
              </a:rPr>
              <a:t> How this model helps ?</a:t>
            </a:r>
            <a:endParaRPr lang="en-US" altLang="en-GB" sz="3600">
              <a:latin typeface="carterone" charset="0"/>
              <a:cs typeface="carterone" charset="0"/>
            </a:endParaRPr>
          </a:p>
        </p:txBody>
      </p:sp>
      <p:sp>
        <p:nvSpPr>
          <p:cNvPr id="2" name="Text Box 1"/>
          <p:cNvSpPr txBox="1"/>
          <p:nvPr/>
        </p:nvSpPr>
        <p:spPr>
          <a:xfrm>
            <a:off x="498475" y="2084705"/>
            <a:ext cx="11609705" cy="2861310"/>
          </a:xfrm>
          <a:prstGeom prst="rect">
            <a:avLst/>
          </a:prstGeom>
          <a:noFill/>
        </p:spPr>
        <p:txBody>
          <a:bodyPr wrap="square" rtlCol="0" anchor="t">
            <a:spAutoFit/>
          </a:bodyPr>
          <a:p>
            <a:pPr marL="342900" indent="-342900" algn="just">
              <a:buFont typeface="Arial" panose="020B0604020202020204" pitchFamily="34" charset="0"/>
              <a:buChar char="•"/>
            </a:pPr>
            <a:r>
              <a:rPr lang="en-US">
                <a:latin typeface="Livvic" charset="0"/>
                <a:cs typeface="Livvic" charset="0"/>
                <a:sym typeface="+mn-ea"/>
              </a:rPr>
              <a:t>This model will allow the hotel managers/revenue manager to take actions on bookings that’s identified as “potentially going to be canceled”, furthermore the development of these model should contribute to hotel revenue management.</a:t>
            </a:r>
            <a:endParaRPr lang="en-US">
              <a:latin typeface="Livvic" charset="0"/>
              <a:cs typeface="Livvic" charset="0"/>
              <a:sym typeface="+mn-ea"/>
            </a:endParaRPr>
          </a:p>
          <a:p>
            <a:pPr marL="342900" indent="-342900" algn="just">
              <a:buFont typeface="Arial" panose="020B0604020202020204" pitchFamily="34" charset="0"/>
              <a:buChar char="•"/>
            </a:pPr>
            <a:endParaRPr lang="en-US"/>
          </a:p>
          <a:p>
            <a:pPr marL="342900" indent="-342900" algn="just">
              <a:buFont typeface="Arial" panose="020B0604020202020204" pitchFamily="34" charset="0"/>
              <a:buChar char="•"/>
            </a:pPr>
            <a:r>
              <a:rPr lang="en-US">
                <a:latin typeface="Livvic" charset="0"/>
                <a:cs typeface="Livvic" charset="0"/>
                <a:sym typeface="+mn-ea"/>
              </a:rPr>
              <a:t>These prediction models enable hotel managers to mitigate revenue loss derived from booking cancellations and to mitigate the risks associated with overbooking (reallocation costs, cash or service compensations, and, particularly important today, social reputation costs). Booking cancellations models also allow hotel managers to implement less rigid cancellation policies, without increasing uncertainty. This has the potential to translate into more sales, since less rigid cancellation policies generate more bookings.</a:t>
            </a:r>
            <a:endParaRPr lang="en-US"/>
          </a:p>
        </p:txBody>
      </p:sp>
      <p:grpSp>
        <p:nvGrpSpPr>
          <p:cNvPr id="4976" name="Google Shape;4976;p78"/>
          <p:cNvGrpSpPr/>
          <p:nvPr/>
        </p:nvGrpSpPr>
        <p:grpSpPr>
          <a:xfrm>
            <a:off x="10896600" y="5541433"/>
            <a:ext cx="1092200" cy="1268307"/>
            <a:chOff x="5985650" y="2860025"/>
            <a:chExt cx="1396075" cy="1539775"/>
          </a:xfrm>
        </p:grpSpPr>
        <p:sp>
          <p:nvSpPr>
            <p:cNvPr id="4977" name="Google Shape;4977;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78" name="Google Shape;4978;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79" name="Google Shape;4979;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0" name="Google Shape;4980;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1" name="Google Shape;4981;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2" name="Google Shape;4982;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3" name="Google Shape;4983;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4" name="Google Shape;4984;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5" name="Google Shape;4985;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6" name="Google Shape;4986;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7" name="Google Shape;4987;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8" name="Google Shape;4988;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9" name="Google Shape;4989;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0" name="Google Shape;4990;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1" name="Google Shape;4991;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2" name="Google Shape;4992;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3" name="Google Shape;4993;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4" name="Google Shape;4994;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5" name="Google Shape;4995;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6" name="Google Shape;4996;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7" name="Google Shape;4997;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8" name="Google Shape;4998;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9" name="Google Shape;4999;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0" name="Google Shape;5000;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1" name="Google Shape;5001;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2" name="Google Shape;5002;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3" name="Google Shape;5003;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4" name="Google Shape;5004;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5" name="Google Shape;5005;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6" name="Google Shape;5006;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7" name="Google Shape;5007;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8" name="Google Shape;5008;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514" name="Shape 514"/>
        <p:cNvGrpSpPr/>
        <p:nvPr/>
      </p:nvGrpSpPr>
      <p:grpSpPr>
        <a:xfrm>
          <a:off x="0" y="0"/>
          <a:ext cx="0" cy="0"/>
          <a:chOff x="0" y="0"/>
          <a:chExt cx="0" cy="0"/>
        </a:xfrm>
      </p:grpSpPr>
      <p:grpSp>
        <p:nvGrpSpPr>
          <p:cNvPr id="516" name="Google Shape;516;p43"/>
          <p:cNvGrpSpPr/>
          <p:nvPr/>
        </p:nvGrpSpPr>
        <p:grpSpPr>
          <a:xfrm flipH="1">
            <a:off x="-74507" y="236220"/>
            <a:ext cx="4980093" cy="1204807"/>
            <a:chOff x="3505400" y="258862"/>
            <a:chExt cx="4552028" cy="4791850"/>
          </a:xfrm>
        </p:grpSpPr>
        <p:sp>
          <p:nvSpPr>
            <p:cNvPr id="517" name="Google Shape;517;p43"/>
            <p:cNvSpPr/>
            <p:nvPr/>
          </p:nvSpPr>
          <p:spPr>
            <a:xfrm>
              <a:off x="3705103" y="258862"/>
              <a:ext cx="4352325" cy="4791850"/>
            </a:xfrm>
            <a:custGeom>
              <a:avLst/>
              <a:gdLst/>
              <a:ahLst/>
              <a:cxnLst/>
              <a:rect l="l" t="t" r="r" b="b"/>
              <a:pathLst>
                <a:path w="174093" h="191674" extrusionOk="0">
                  <a:moveTo>
                    <a:pt x="22652" y="165987"/>
                  </a:moveTo>
                  <a:lnTo>
                    <a:pt x="173768" y="191674"/>
                  </a:lnTo>
                  <a:lnTo>
                    <a:pt x="174093" y="0"/>
                  </a:lnTo>
                  <a:lnTo>
                    <a:pt x="0" y="55820"/>
                  </a:lnTo>
                  <a:close/>
                </a:path>
              </a:pathLst>
            </a:custGeom>
            <a:solidFill>
              <a:schemeClr val="lt2"/>
            </a:solidFill>
            <a:ln>
              <a:noFill/>
            </a:ln>
          </p:spPr>
        </p:sp>
        <p:sp>
          <p:nvSpPr>
            <p:cNvPr id="518" name="Google Shape;518;p43"/>
            <p:cNvSpPr/>
            <p:nvPr/>
          </p:nvSpPr>
          <p:spPr>
            <a:xfrm rot="10800000" flipH="1">
              <a:off x="3636512" y="1687558"/>
              <a:ext cx="454990" cy="2319844"/>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519" name="Google Shape;519;p43"/>
            <p:cNvSpPr/>
            <p:nvPr/>
          </p:nvSpPr>
          <p:spPr>
            <a:xfrm>
              <a:off x="4285600" y="4486241"/>
              <a:ext cx="1715150" cy="298150"/>
            </a:xfrm>
            <a:custGeom>
              <a:avLst/>
              <a:gdLst/>
              <a:ahLst/>
              <a:cxnLst/>
              <a:rect l="l" t="t" r="r" b="b"/>
              <a:pathLst>
                <a:path w="68606" h="11926" extrusionOk="0">
                  <a:moveTo>
                    <a:pt x="68606" y="11926"/>
                  </a:moveTo>
                  <a:lnTo>
                    <a:pt x="0" y="0"/>
                  </a:lnTo>
                  <a:lnTo>
                    <a:pt x="1286" y="5921"/>
                  </a:lnTo>
                  <a:close/>
                </a:path>
              </a:pathLst>
            </a:custGeom>
            <a:solidFill>
              <a:schemeClr val="accent2"/>
            </a:solidFill>
            <a:ln>
              <a:noFill/>
            </a:ln>
          </p:spPr>
        </p:sp>
        <p:sp>
          <p:nvSpPr>
            <p:cNvPr id="520" name="Google Shape;520;p43"/>
            <p:cNvSpPr/>
            <p:nvPr/>
          </p:nvSpPr>
          <p:spPr>
            <a:xfrm>
              <a:off x="3505400" y="547725"/>
              <a:ext cx="2828725" cy="1027000"/>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521" name="Google Shape;521;p43"/>
          <p:cNvSpPr txBox="1"/>
          <p:nvPr>
            <p:ph type="title"/>
          </p:nvPr>
        </p:nvSpPr>
        <p:spPr>
          <a:xfrm>
            <a:off x="226695" y="400685"/>
            <a:ext cx="8030845" cy="94234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3735">
                <a:latin typeface="carterone" charset="0"/>
                <a:cs typeface="carterone" charset="0"/>
              </a:rPr>
              <a:t>Limitations</a:t>
            </a:r>
            <a:endParaRPr lang="en-US" altLang="en-GB" sz="3735">
              <a:latin typeface="carterone" charset="0"/>
              <a:cs typeface="carterone" charset="0"/>
            </a:endParaRPr>
          </a:p>
        </p:txBody>
      </p:sp>
      <p:grpSp>
        <p:nvGrpSpPr>
          <p:cNvPr id="534" name="Google Shape;534;p44"/>
          <p:cNvGrpSpPr/>
          <p:nvPr/>
        </p:nvGrpSpPr>
        <p:grpSpPr>
          <a:xfrm>
            <a:off x="495300" y="1611207"/>
            <a:ext cx="3662680" cy="4771813"/>
            <a:chOff x="1061225" y="1386425"/>
            <a:chExt cx="2139550" cy="3269250"/>
          </a:xfrm>
        </p:grpSpPr>
        <p:sp>
          <p:nvSpPr>
            <p:cNvPr id="535" name="Google Shape;535;p44"/>
            <p:cNvSpPr/>
            <p:nvPr/>
          </p:nvSpPr>
          <p:spPr>
            <a:xfrm>
              <a:off x="1061225" y="1489125"/>
              <a:ext cx="2139550" cy="3166550"/>
            </a:xfrm>
            <a:custGeom>
              <a:avLst/>
              <a:gdLst/>
              <a:ahLst/>
              <a:cxnLst/>
              <a:rect l="l" t="t" r="r" b="b"/>
              <a:pathLst>
                <a:path w="85582" h="126662" extrusionOk="0">
                  <a:moveTo>
                    <a:pt x="2766" y="4108"/>
                  </a:moveTo>
                  <a:lnTo>
                    <a:pt x="85582" y="0"/>
                  </a:lnTo>
                  <a:lnTo>
                    <a:pt x="80818" y="124608"/>
                  </a:lnTo>
                  <a:lnTo>
                    <a:pt x="0" y="126662"/>
                  </a:lnTo>
                  <a:close/>
                </a:path>
              </a:pathLst>
            </a:custGeom>
            <a:solidFill>
              <a:schemeClr val="lt2"/>
            </a:solidFill>
            <a:ln>
              <a:noFill/>
            </a:ln>
          </p:spPr>
          <p:txBody>
            <a:bodyPr/>
            <a:p>
              <a:endParaRPr lang="en-US" sz="2400"/>
            </a:p>
          </p:txBody>
        </p:sp>
        <p:sp>
          <p:nvSpPr>
            <p:cNvPr id="536" name="Google Shape;536;p44"/>
            <p:cNvSpPr/>
            <p:nvPr/>
          </p:nvSpPr>
          <p:spPr>
            <a:xfrm>
              <a:off x="1133963" y="1386425"/>
              <a:ext cx="736000" cy="154050"/>
            </a:xfrm>
            <a:custGeom>
              <a:avLst/>
              <a:gdLst/>
              <a:ahLst/>
              <a:cxnLst/>
              <a:rect l="l" t="t" r="r" b="b"/>
              <a:pathLst>
                <a:path w="29440" h="6162" extrusionOk="0">
                  <a:moveTo>
                    <a:pt x="0" y="6162"/>
                  </a:moveTo>
                  <a:lnTo>
                    <a:pt x="0" y="0"/>
                  </a:lnTo>
                  <a:lnTo>
                    <a:pt x="29440" y="5135"/>
                  </a:lnTo>
                  <a:close/>
                </a:path>
              </a:pathLst>
            </a:custGeom>
            <a:solidFill>
              <a:schemeClr val="accent3"/>
            </a:solidFill>
            <a:ln>
              <a:noFill/>
            </a:ln>
          </p:spPr>
        </p:sp>
      </p:grpSp>
      <p:grpSp>
        <p:nvGrpSpPr>
          <p:cNvPr id="531" name="Google Shape;531;p44"/>
          <p:cNvGrpSpPr/>
          <p:nvPr/>
        </p:nvGrpSpPr>
        <p:grpSpPr>
          <a:xfrm>
            <a:off x="4354407" y="1700953"/>
            <a:ext cx="3501813" cy="4682067"/>
            <a:chOff x="3534550" y="1472025"/>
            <a:chExt cx="2096775" cy="3294925"/>
          </a:xfrm>
        </p:grpSpPr>
        <p:sp>
          <p:nvSpPr>
            <p:cNvPr id="532" name="Google Shape;532;p44"/>
            <p:cNvSpPr/>
            <p:nvPr/>
          </p:nvSpPr>
          <p:spPr>
            <a:xfrm>
              <a:off x="3543100" y="1472025"/>
              <a:ext cx="2088225" cy="3166550"/>
            </a:xfrm>
            <a:custGeom>
              <a:avLst/>
              <a:gdLst/>
              <a:ahLst/>
              <a:cxnLst/>
              <a:rect l="l" t="t" r="r" b="b"/>
              <a:pathLst>
                <a:path w="83529" h="126662" extrusionOk="0">
                  <a:moveTo>
                    <a:pt x="5478" y="0"/>
                  </a:moveTo>
                  <a:lnTo>
                    <a:pt x="81200" y="4792"/>
                  </a:lnTo>
                  <a:lnTo>
                    <a:pt x="83529" y="126662"/>
                  </a:lnTo>
                  <a:lnTo>
                    <a:pt x="0" y="123923"/>
                  </a:lnTo>
                  <a:close/>
                </a:path>
              </a:pathLst>
            </a:custGeom>
            <a:solidFill>
              <a:schemeClr val="accent3"/>
            </a:solidFill>
            <a:ln>
              <a:noFill/>
            </a:ln>
          </p:spPr>
        </p:sp>
        <p:sp>
          <p:nvSpPr>
            <p:cNvPr id="533" name="Google Shape;533;p44"/>
            <p:cNvSpPr/>
            <p:nvPr/>
          </p:nvSpPr>
          <p:spPr>
            <a:xfrm>
              <a:off x="3534550" y="4608675"/>
              <a:ext cx="744575" cy="158275"/>
            </a:xfrm>
            <a:custGeom>
              <a:avLst/>
              <a:gdLst/>
              <a:ahLst/>
              <a:cxnLst/>
              <a:rect l="l" t="t" r="r" b="b"/>
              <a:pathLst>
                <a:path w="29783" h="6331" extrusionOk="0">
                  <a:moveTo>
                    <a:pt x="0" y="6331"/>
                  </a:moveTo>
                  <a:lnTo>
                    <a:pt x="342" y="0"/>
                  </a:lnTo>
                  <a:lnTo>
                    <a:pt x="29783" y="1196"/>
                  </a:lnTo>
                  <a:close/>
                </a:path>
              </a:pathLst>
            </a:custGeom>
            <a:solidFill>
              <a:schemeClr val="accent1"/>
            </a:solidFill>
            <a:ln>
              <a:noFill/>
            </a:ln>
          </p:spPr>
        </p:sp>
      </p:grpSp>
      <p:grpSp>
        <p:nvGrpSpPr>
          <p:cNvPr id="528" name="Google Shape;528;p44"/>
          <p:cNvGrpSpPr/>
          <p:nvPr/>
        </p:nvGrpSpPr>
        <p:grpSpPr>
          <a:xfrm>
            <a:off x="8067040" y="1543050"/>
            <a:ext cx="3717290" cy="4615180"/>
            <a:chOff x="6025000" y="1437225"/>
            <a:chExt cx="2139550" cy="3218450"/>
          </a:xfrm>
        </p:grpSpPr>
        <p:sp>
          <p:nvSpPr>
            <p:cNvPr id="529" name="Google Shape;529;p44"/>
            <p:cNvSpPr/>
            <p:nvPr/>
          </p:nvSpPr>
          <p:spPr>
            <a:xfrm>
              <a:off x="6025000" y="1591825"/>
              <a:ext cx="2139550" cy="3063850"/>
            </a:xfrm>
            <a:custGeom>
              <a:avLst/>
              <a:gdLst/>
              <a:ahLst/>
              <a:cxnLst/>
              <a:rect l="l" t="t" r="r" b="b"/>
              <a:pathLst>
                <a:path w="85582" h="122554" extrusionOk="0">
                  <a:moveTo>
                    <a:pt x="0" y="2054"/>
                  </a:moveTo>
                  <a:lnTo>
                    <a:pt x="80914" y="0"/>
                  </a:lnTo>
                  <a:lnTo>
                    <a:pt x="85582" y="122554"/>
                  </a:lnTo>
                  <a:lnTo>
                    <a:pt x="1493" y="120500"/>
                  </a:lnTo>
                  <a:close/>
                </a:path>
              </a:pathLst>
            </a:custGeom>
            <a:solidFill>
              <a:schemeClr val="lt2"/>
            </a:solidFill>
            <a:ln>
              <a:noFill/>
            </a:ln>
          </p:spPr>
        </p:sp>
        <p:sp>
          <p:nvSpPr>
            <p:cNvPr id="530" name="Google Shape;530;p44"/>
            <p:cNvSpPr/>
            <p:nvPr/>
          </p:nvSpPr>
          <p:spPr>
            <a:xfrm>
              <a:off x="6025000" y="1437225"/>
              <a:ext cx="753125" cy="154050"/>
            </a:xfrm>
            <a:custGeom>
              <a:avLst/>
              <a:gdLst/>
              <a:ahLst/>
              <a:cxnLst/>
              <a:rect l="l" t="t" r="r" b="b"/>
              <a:pathLst>
                <a:path w="30125" h="6162" extrusionOk="0">
                  <a:moveTo>
                    <a:pt x="0" y="6162"/>
                  </a:moveTo>
                  <a:lnTo>
                    <a:pt x="0" y="0"/>
                  </a:lnTo>
                  <a:lnTo>
                    <a:pt x="30125" y="6013"/>
                  </a:lnTo>
                  <a:close/>
                </a:path>
              </a:pathLst>
            </a:custGeom>
            <a:solidFill>
              <a:schemeClr val="accent3"/>
            </a:solidFill>
            <a:ln>
              <a:noFill/>
            </a:ln>
          </p:spPr>
        </p:sp>
      </p:grpSp>
      <p:sp>
        <p:nvSpPr>
          <p:cNvPr id="2" name="Text Box 1"/>
          <p:cNvSpPr txBox="1"/>
          <p:nvPr/>
        </p:nvSpPr>
        <p:spPr>
          <a:xfrm>
            <a:off x="623147" y="2852420"/>
            <a:ext cx="2998893" cy="460375"/>
          </a:xfrm>
          <a:prstGeom prst="rect">
            <a:avLst/>
          </a:prstGeom>
          <a:noFill/>
        </p:spPr>
        <p:txBody>
          <a:bodyPr wrap="square" rtlCol="0" anchor="t">
            <a:spAutoFit/>
          </a:bodyPr>
          <a:p>
            <a:endParaRPr lang="en-US" sz="2400">
              <a:latin typeface="Livvic" charset="0"/>
              <a:cs typeface="Livvic" charset="0"/>
            </a:endParaRPr>
          </a:p>
        </p:txBody>
      </p:sp>
      <p:sp>
        <p:nvSpPr>
          <p:cNvPr id="5" name="Text Box 4"/>
          <p:cNvSpPr txBox="1"/>
          <p:nvPr/>
        </p:nvSpPr>
        <p:spPr>
          <a:xfrm>
            <a:off x="4525222" y="1718522"/>
            <a:ext cx="3220720" cy="4246245"/>
          </a:xfrm>
          <a:prstGeom prst="rect">
            <a:avLst/>
          </a:prstGeom>
          <a:noFill/>
        </p:spPr>
        <p:txBody>
          <a:bodyPr wrap="square" rtlCol="0" anchor="t">
            <a:spAutoFit/>
          </a:bodyPr>
          <a:p>
            <a:r>
              <a:rPr lang="en-US">
                <a:latin typeface="Livvic" charset="0"/>
                <a:cs typeface="Livvic" charset="0"/>
              </a:rPr>
              <a:t>1. Can a similar result obtained from hotel outside of portugal?</a:t>
            </a:r>
            <a:endParaRPr lang="en-US">
              <a:latin typeface="Livvic" charset="0"/>
              <a:cs typeface="Livvic" charset="0"/>
            </a:endParaRPr>
          </a:p>
          <a:p>
            <a:endParaRPr lang="en-US">
              <a:latin typeface="Livvic" charset="0"/>
              <a:cs typeface="Livvic" charset="0"/>
            </a:endParaRPr>
          </a:p>
          <a:p>
            <a:r>
              <a:rPr lang="en-US">
                <a:latin typeface="Livvic" charset="0"/>
                <a:cs typeface="Livvic" charset="0"/>
              </a:rPr>
              <a:t>2. Can Model have a better result if more hotels are intergrated into the machine learning modeling?</a:t>
            </a:r>
            <a:endParaRPr lang="en-US">
              <a:latin typeface="Livvic" charset="0"/>
              <a:cs typeface="Livvic" charset="0"/>
            </a:endParaRPr>
          </a:p>
          <a:p>
            <a:endParaRPr lang="en-US">
              <a:latin typeface="Livvic" charset="0"/>
              <a:cs typeface="Livvic" charset="0"/>
            </a:endParaRPr>
          </a:p>
          <a:p>
            <a:r>
              <a:rPr lang="en-US">
                <a:latin typeface="Livvic" charset="0"/>
                <a:cs typeface="Livvic" charset="0"/>
              </a:rPr>
              <a:t>3. Is the result only specific of the type of hotels integrated into this modeling?</a:t>
            </a:r>
            <a:endParaRPr lang="en-US">
              <a:latin typeface="Livvic" charset="0"/>
              <a:cs typeface="Livvic" charset="0"/>
            </a:endParaRPr>
          </a:p>
          <a:p>
            <a:endParaRPr lang="en-US">
              <a:latin typeface="Livvic" charset="0"/>
              <a:cs typeface="Livvic" charset="0"/>
            </a:endParaRPr>
          </a:p>
        </p:txBody>
      </p:sp>
      <p:sp>
        <p:nvSpPr>
          <p:cNvPr id="6" name="Text Box 5"/>
          <p:cNvSpPr txBox="1"/>
          <p:nvPr/>
        </p:nvSpPr>
        <p:spPr>
          <a:xfrm>
            <a:off x="8112760" y="1835573"/>
            <a:ext cx="3386667" cy="3476625"/>
          </a:xfrm>
          <a:prstGeom prst="rect">
            <a:avLst/>
          </a:prstGeom>
          <a:noFill/>
        </p:spPr>
        <p:txBody>
          <a:bodyPr wrap="square" rtlCol="0" anchor="t">
            <a:spAutoFit/>
          </a:bodyPr>
          <a:p>
            <a:r>
              <a:rPr lang="en-US" sz="2000" b="1">
                <a:latin typeface="Livvic" charset="0"/>
                <a:cs typeface="Livvic" charset="0"/>
              </a:rPr>
              <a:t>Situation Limitation:</a:t>
            </a:r>
            <a:endParaRPr lang="en-US" sz="2000" b="1">
              <a:latin typeface="Livvic" charset="0"/>
              <a:cs typeface="Livvic" charset="0"/>
            </a:endParaRPr>
          </a:p>
          <a:p>
            <a:endParaRPr lang="en-US" sz="2000">
              <a:latin typeface="Livvic" charset="0"/>
              <a:cs typeface="Livvic" charset="0"/>
            </a:endParaRPr>
          </a:p>
          <a:p>
            <a:r>
              <a:rPr lang="en-US">
                <a:latin typeface="Livvic" charset="0"/>
                <a:cs typeface="Livvic" charset="0"/>
              </a:rPr>
              <a:t>All of this booking are recording during 2015-2017, however from then we have a lot of situations happened like covid-19, this model needs to be double checked for current situation whether a similar result obtained after the considering these situations.</a:t>
            </a:r>
            <a:endParaRPr lang="en-US">
              <a:latin typeface="Livvic" charset="0"/>
              <a:cs typeface="Livvic" charset="0"/>
            </a:endParaRPr>
          </a:p>
        </p:txBody>
      </p:sp>
      <p:sp>
        <p:nvSpPr>
          <p:cNvPr id="3" name="Text Box 2"/>
          <p:cNvSpPr txBox="1"/>
          <p:nvPr/>
        </p:nvSpPr>
        <p:spPr>
          <a:xfrm>
            <a:off x="768773" y="2105660"/>
            <a:ext cx="2853267" cy="2614930"/>
          </a:xfrm>
          <a:prstGeom prst="rect">
            <a:avLst/>
          </a:prstGeom>
          <a:noFill/>
        </p:spPr>
        <p:txBody>
          <a:bodyPr wrap="square" rtlCol="0" anchor="t">
            <a:spAutoFit/>
          </a:bodyPr>
          <a:p>
            <a:r>
              <a:rPr lang="en-US">
                <a:latin typeface="Livvic" charset="0"/>
                <a:cs typeface="Livvic" charset="0"/>
              </a:rPr>
              <a:t>The machine learning model in this project implemented data from City &amp; Resort Hotels in Portugal, which raise some question that further research will help to explain</a:t>
            </a:r>
            <a:r>
              <a:rPr lang="en-US" sz="2000">
                <a:latin typeface="Livvic" charset="0"/>
                <a:cs typeface="Livvic" charset="0"/>
              </a:rPr>
              <a:t>.</a:t>
            </a:r>
            <a:endParaRPr lang="en-US" sz="2000">
              <a:latin typeface="Livvic" charset="0"/>
              <a:cs typeface="Livvic"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663" name="Shape 663"/>
        <p:cNvGrpSpPr/>
        <p:nvPr/>
      </p:nvGrpSpPr>
      <p:grpSpPr>
        <a:xfrm>
          <a:off x="0" y="0"/>
          <a:ext cx="0" cy="0"/>
          <a:chOff x="0" y="0"/>
          <a:chExt cx="0" cy="0"/>
        </a:xfrm>
      </p:grpSpPr>
      <p:sp>
        <p:nvSpPr>
          <p:cNvPr id="664" name="Google Shape;664;p47"/>
          <p:cNvSpPr txBox="1"/>
          <p:nvPr>
            <p:ph type="title"/>
          </p:nvPr>
        </p:nvSpPr>
        <p:spPr>
          <a:xfrm>
            <a:off x="-85937" y="423968"/>
            <a:ext cx="5488940" cy="1028700"/>
          </a:xfrm>
          <a:prstGeom prst="rect">
            <a:avLst/>
          </a:prstGeom>
          <a:noFill/>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sz="4000">
                <a:latin typeface="carterone" charset="0"/>
                <a:cs typeface="carterone" charset="0"/>
              </a:rPr>
              <a:t>Future Research</a:t>
            </a:r>
            <a:br>
              <a:rPr lang="en-US" altLang="en-GB" sz="2665"/>
            </a:br>
            <a:endParaRPr lang="en-US" altLang="en-GB" sz="2665"/>
          </a:p>
        </p:txBody>
      </p:sp>
      <p:sp>
        <p:nvSpPr>
          <p:cNvPr id="2" name="Text Box 1"/>
          <p:cNvSpPr txBox="1"/>
          <p:nvPr/>
        </p:nvSpPr>
        <p:spPr>
          <a:xfrm>
            <a:off x="498475" y="2084705"/>
            <a:ext cx="11490325" cy="2245360"/>
          </a:xfrm>
          <a:prstGeom prst="rect">
            <a:avLst/>
          </a:prstGeom>
          <a:noFill/>
        </p:spPr>
        <p:txBody>
          <a:bodyPr wrap="square" rtlCol="0" anchor="t">
            <a:spAutoFit/>
          </a:bodyPr>
          <a:p>
            <a:r>
              <a:rPr lang="en-US" sz="2000">
                <a:latin typeface="Livvic" charset="0"/>
                <a:cs typeface="Livvic" charset="0"/>
                <a:sym typeface="+mn-ea"/>
              </a:rPr>
              <a:t>For further research weather information, hotel factors (star of the hotels, brand, and etc) could be included into the dataset in hope to improve the models and measure the importance of these features.</a:t>
            </a:r>
            <a:endParaRPr lang="en-US" sz="2000">
              <a:latin typeface="Livvic" charset="0"/>
              <a:cs typeface="Livvic" charset="0"/>
              <a:sym typeface="+mn-ea"/>
            </a:endParaRPr>
          </a:p>
          <a:p>
            <a:endParaRPr lang="en-US" sz="2000"/>
          </a:p>
          <a:p>
            <a:r>
              <a:rPr lang="en-US" sz="2000">
                <a:latin typeface="Livvic" charset="0"/>
                <a:cs typeface="Livvic" charset="0"/>
                <a:sym typeface="+mn-ea"/>
              </a:rPr>
              <a:t>Additional research with different locations, additional hotel could contribute to a better understanding of booking cancellations.</a:t>
            </a:r>
            <a:endParaRPr lang="en-US" sz="2000"/>
          </a:p>
          <a:p>
            <a:endParaRPr lang="en-US" sz="2000"/>
          </a:p>
        </p:txBody>
      </p:sp>
      <p:grpSp>
        <p:nvGrpSpPr>
          <p:cNvPr id="4976" name="Google Shape;4976;p78"/>
          <p:cNvGrpSpPr/>
          <p:nvPr/>
        </p:nvGrpSpPr>
        <p:grpSpPr>
          <a:xfrm>
            <a:off x="10896600" y="5541433"/>
            <a:ext cx="1092200" cy="1268307"/>
            <a:chOff x="5985650" y="2860025"/>
            <a:chExt cx="1396075" cy="1539775"/>
          </a:xfrm>
        </p:grpSpPr>
        <p:sp>
          <p:nvSpPr>
            <p:cNvPr id="4977" name="Google Shape;4977;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78" name="Google Shape;4978;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79" name="Google Shape;4979;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0" name="Google Shape;4980;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1" name="Google Shape;4981;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2" name="Google Shape;4982;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3" name="Google Shape;4983;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4" name="Google Shape;4984;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5" name="Google Shape;4985;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6" name="Google Shape;4986;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7" name="Google Shape;4987;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8" name="Google Shape;4988;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89" name="Google Shape;4989;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0" name="Google Shape;4990;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1" name="Google Shape;4991;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2" name="Google Shape;4992;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3" name="Google Shape;4993;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4" name="Google Shape;4994;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5" name="Google Shape;4995;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6" name="Google Shape;4996;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7" name="Google Shape;4997;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8" name="Google Shape;4998;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4999" name="Google Shape;4999;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0" name="Google Shape;5000;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1" name="Google Shape;5001;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2" name="Google Shape;5002;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3" name="Google Shape;5003;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4" name="Google Shape;5004;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5" name="Google Shape;5005;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6" name="Google Shape;5006;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7" name="Google Shape;5007;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5008" name="Google Shape;5008;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sz="quarter" idx="11"/>
          </p:nvPr>
        </p:nvSpPr>
        <p:spPr>
          <a:xfrm>
            <a:off x="1454150" y="1152525"/>
            <a:ext cx="5227955" cy="297815"/>
          </a:xfrm>
        </p:spPr>
        <p:txBody>
          <a:bodyPr/>
          <a:p>
            <a:r>
              <a:rPr lang="en-US" sz="3000">
                <a:latin typeface="carterone" charset="0"/>
                <a:cs typeface="carterone" charset="0"/>
              </a:rPr>
              <a:t>Challenges</a:t>
            </a:r>
            <a:endParaRPr lang="en-US" sz="3000">
              <a:latin typeface="carterone" charset="0"/>
              <a:cs typeface="carterone" charset="0"/>
            </a:endParaRPr>
          </a:p>
        </p:txBody>
      </p:sp>
      <p:sp>
        <p:nvSpPr>
          <p:cNvPr id="4" name="Text Placeholder 3"/>
          <p:cNvSpPr>
            <a:spLocks noGrp="1"/>
          </p:cNvSpPr>
          <p:nvPr>
            <p:ph type="body" sz="quarter" idx="12"/>
          </p:nvPr>
        </p:nvSpPr>
        <p:spPr>
          <a:xfrm>
            <a:off x="1398905" y="2794635"/>
            <a:ext cx="8840470" cy="681355"/>
          </a:xfrm>
        </p:spPr>
        <p:txBody>
          <a:bodyPr/>
          <a:p>
            <a:pPr marL="342900" indent="-342900">
              <a:buFont typeface="Wingdings" panose="05000000000000000000" charset="0"/>
              <a:buChar char="Ø"/>
            </a:pPr>
            <a:r>
              <a:rPr lang="en-US" sz="2000">
                <a:latin typeface="Livvic" charset="0"/>
                <a:cs typeface="Livvic" charset="0"/>
              </a:rPr>
              <a:t>Domain Knowledge</a:t>
            </a:r>
            <a:endParaRPr lang="en-US" sz="2000">
              <a:latin typeface="Livvic" charset="0"/>
              <a:cs typeface="Livvic" charset="0"/>
            </a:endParaRPr>
          </a:p>
          <a:p>
            <a:pPr marL="342900" indent="-342900">
              <a:buFont typeface="Wingdings" panose="05000000000000000000" charset="0"/>
              <a:buChar char="Ø"/>
            </a:pPr>
            <a:r>
              <a:rPr lang="en-US" sz="2000">
                <a:latin typeface="Livvic" charset="0"/>
                <a:cs typeface="Livvic" charset="0"/>
              </a:rPr>
              <a:t>Dataset</a:t>
            </a:r>
            <a:endParaRPr lang="en-US" sz="2000">
              <a:latin typeface="Livvic" charset="0"/>
              <a:cs typeface="Livvic" charset="0"/>
            </a:endParaRPr>
          </a:p>
          <a:p>
            <a:r>
              <a:rPr lang="en-US" sz="2000">
                <a:latin typeface="Livvic" charset="0"/>
                <a:cs typeface="Livvic" charset="0"/>
              </a:rPr>
              <a:t>	modifying the columns(previous cancellations)</a:t>
            </a:r>
            <a:endParaRPr lang="en-US" sz="2000">
              <a:latin typeface="Livvic" charset="0"/>
              <a:cs typeface="Livvic" charset="0"/>
            </a:endParaRPr>
          </a:p>
          <a:p>
            <a:pPr marL="342900" indent="-342900">
              <a:buFont typeface="Wingdings" panose="05000000000000000000" charset="0"/>
              <a:buChar char="Ø"/>
            </a:pPr>
            <a:r>
              <a:rPr lang="en-US" sz="2000">
                <a:latin typeface="Livvic" charset="0"/>
                <a:cs typeface="Livvic" charset="0"/>
              </a:rPr>
              <a:t>data preprocessing(abnormal values)</a:t>
            </a:r>
            <a:endParaRPr lang="en-US" sz="2000">
              <a:latin typeface="Livvic" charset="0"/>
              <a:cs typeface="Livvic" charset="0"/>
            </a:endParaRPr>
          </a:p>
          <a:p>
            <a:pPr marL="342900" indent="-342900">
              <a:buFont typeface="Wingdings" panose="05000000000000000000" charset="0"/>
              <a:buChar char="Ø"/>
            </a:pPr>
            <a:r>
              <a:rPr lang="en-US" sz="2000">
                <a:latin typeface="Livvic" charset="0"/>
                <a:cs typeface="Livvic" charset="0"/>
              </a:rPr>
              <a:t>model building</a:t>
            </a:r>
            <a:endParaRPr lang="en-US" sz="2000">
              <a:latin typeface="Livvic" charset="0"/>
              <a:cs typeface="Livvic"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文本框 2"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566130" y="3916381"/>
            <a:ext cx="3020032" cy="1861185"/>
          </a:xfrm>
          <a:prstGeom prst="rect">
            <a:avLst/>
          </a:prstGeom>
          <a:noFill/>
        </p:spPr>
        <p:txBody>
          <a:bodyPr wrap="square" rtlCol="0">
            <a:spAutoFit/>
          </a:bodyPr>
          <a:lstStyle/>
          <a:p>
            <a:r>
              <a:rPr lang="en-US" altLang="zh-CN" sz="11500" b="1" dirty="0">
                <a:solidFill>
                  <a:srgbClr val="6B7479"/>
                </a:solidFill>
                <a:latin typeface="carterone" charset="0"/>
                <a:ea typeface="Arial" panose="020B0604020202020204" pitchFamily="34" charset="0"/>
                <a:cs typeface="carterone" charset="0"/>
              </a:rPr>
              <a:t>01</a:t>
            </a:r>
            <a:endParaRPr lang="zh-CN" altLang="en-US" sz="11500" b="1" dirty="0">
              <a:solidFill>
                <a:srgbClr val="6B7479"/>
              </a:solidFill>
              <a:latin typeface="carterone" charset="0"/>
              <a:ea typeface="Arial" panose="020B0604020202020204" pitchFamily="34" charset="0"/>
              <a:cs typeface="carterone" charset="0"/>
            </a:endParaRPr>
          </a:p>
        </p:txBody>
      </p:sp>
      <p:sp>
        <p:nvSpPr>
          <p:cNvPr id="4" name="文本框 3"/>
          <p:cNvSpPr txBox="1"/>
          <p:nvPr/>
        </p:nvSpPr>
        <p:spPr>
          <a:xfrm>
            <a:off x="4972685" y="4775200"/>
            <a:ext cx="6393180" cy="706755"/>
          </a:xfrm>
          <a:prstGeom prst="rect">
            <a:avLst/>
          </a:prstGeom>
          <a:noFill/>
        </p:spPr>
        <p:txBody>
          <a:bodyPr wrap="square" rtlCol="0">
            <a:spAutoFit/>
          </a:bodyPr>
          <a:lstStyle/>
          <a:p>
            <a:pPr algn="r"/>
            <a:r>
              <a:rPr lang="en-US" altLang="zh-CN" sz="4000" b="1" dirty="0">
                <a:solidFill>
                  <a:srgbClr val="FFFFFF"/>
                </a:solidFill>
                <a:latin typeface="carterone" charset="0"/>
                <a:ea typeface="Arial" panose="020B0604020202020204" pitchFamily="34" charset="0"/>
                <a:cs typeface="carterone" charset="0"/>
              </a:rPr>
              <a:t>Domain Introduction</a:t>
            </a:r>
            <a:endParaRPr lang="en-US" altLang="zh-CN" sz="4000" b="1" dirty="0">
              <a:solidFill>
                <a:srgbClr val="FFFFFF"/>
              </a:solidFill>
              <a:latin typeface="carterone" charset="0"/>
              <a:ea typeface="Arial" panose="020B0604020202020204" pitchFamily="34" charset="0"/>
              <a:cs typeface="carteron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lang="en-US" altLang="zh-CN" sz="6600" b="1" dirty="0">
                <a:latin typeface="carterone" charset="0"/>
                <a:cs typeface="carterone" charset="0"/>
                <a:sym typeface="+mn-lt"/>
              </a:rPr>
              <a:t>THANKS</a:t>
            </a:r>
            <a:endParaRPr lang="en-US" altLang="zh-CN" sz="6600" b="1" dirty="0">
              <a:latin typeface="carterone" charset="0"/>
              <a:cs typeface="carterone" charset="0"/>
              <a:sym typeface="+mn-lt"/>
            </a:endParaRPr>
          </a:p>
        </p:txBody>
      </p:sp>
      <p:cxnSp>
        <p:nvCxnSpPr>
          <p:cNvPr id="5" name="直接连接符 4"/>
          <p:cNvCxnSpPr/>
          <p:nvPr/>
        </p:nvCxnSpPr>
        <p:spPr>
          <a:xfrm>
            <a:off x="5524500" y="3858965"/>
            <a:ext cx="1143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933450"/>
            <a:ext cx="3048000" cy="1171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 name="文本占位符 3"/>
          <p:cNvSpPr txBox="1"/>
          <p:nvPr/>
        </p:nvSpPr>
        <p:spPr>
          <a:xfrm>
            <a:off x="3295560" y="1188763"/>
            <a:ext cx="6208850" cy="13884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ts val="2100"/>
              </a:lnSpc>
            </a:pPr>
            <a:r>
              <a:rPr lang="en-US" altLang="zh-CN" sz="1600">
                <a:solidFill>
                  <a:schemeClr val="tx1">
                    <a:lumMod val="95000"/>
                    <a:lumOff val="5000"/>
                  </a:schemeClr>
                </a:solidFill>
                <a:latin typeface="Livvic" charset="0"/>
                <a:cs typeface="Livvic" charset="0"/>
                <a:sym typeface="+mn-lt"/>
              </a:rPr>
              <a:t>Service industry that includes lodging, food and drink service, event planning, theme parks, travel and tourism.</a:t>
            </a:r>
            <a:endParaRPr lang="en-US" altLang="zh-CN" sz="1600">
              <a:solidFill>
                <a:schemeClr val="tx1">
                  <a:lumMod val="95000"/>
                  <a:lumOff val="5000"/>
                </a:schemeClr>
              </a:solidFill>
              <a:latin typeface="Livvic" charset="0"/>
              <a:cs typeface="Livvic" charset="0"/>
              <a:sym typeface="+mn-lt"/>
            </a:endParaRPr>
          </a:p>
          <a:p>
            <a:pPr algn="just">
              <a:lnSpc>
                <a:spcPts val="2100"/>
              </a:lnSpc>
            </a:pPr>
            <a:r>
              <a:rPr lang="en-US" altLang="zh-CN" sz="1600">
                <a:solidFill>
                  <a:schemeClr val="tx1">
                    <a:lumMod val="95000"/>
                    <a:lumOff val="5000"/>
                  </a:schemeClr>
                </a:solidFill>
                <a:latin typeface="Livvic" charset="0"/>
                <a:cs typeface="Livvic" charset="0"/>
                <a:sym typeface="+mn-lt"/>
              </a:rPr>
              <a:t>Relationship between a guest and a host</a:t>
            </a:r>
            <a:endParaRPr lang="en-US" altLang="zh-CN" sz="1600">
              <a:solidFill>
                <a:schemeClr val="tx1">
                  <a:lumMod val="95000"/>
                  <a:lumOff val="5000"/>
                </a:schemeClr>
              </a:solidFill>
              <a:latin typeface="Livvic" charset="0"/>
              <a:cs typeface="Livvic" charset="0"/>
              <a:sym typeface="+mn-lt"/>
            </a:endParaRPr>
          </a:p>
          <a:p>
            <a:pPr algn="just">
              <a:lnSpc>
                <a:spcPts val="2100"/>
              </a:lnSpc>
            </a:pPr>
            <a:r>
              <a:rPr lang="en-US" altLang="zh-CN" sz="1600">
                <a:solidFill>
                  <a:schemeClr val="tx1">
                    <a:lumMod val="95000"/>
                    <a:lumOff val="5000"/>
                  </a:schemeClr>
                </a:solidFill>
                <a:latin typeface="Livvic" charset="0"/>
                <a:cs typeface="Livvic" charset="0"/>
                <a:sym typeface="+mn-lt"/>
              </a:rPr>
              <a:t>The host receives the guest with some amount of goodwill, including the reception and entertainment of guests, visitors, or strangers.</a:t>
            </a:r>
            <a:endParaRPr lang="en-US" altLang="zh-CN" sz="1600">
              <a:solidFill>
                <a:schemeClr val="tx1">
                  <a:lumMod val="95000"/>
                  <a:lumOff val="5000"/>
                </a:schemeClr>
              </a:solidFill>
              <a:latin typeface="Livvic" charset="0"/>
              <a:cs typeface="Livvic" charset="0"/>
              <a:sym typeface="+mn-lt"/>
            </a:endParaRPr>
          </a:p>
          <a:p>
            <a:pPr algn="just">
              <a:lnSpc>
                <a:spcPts val="2100"/>
              </a:lnSpc>
            </a:pPr>
            <a:r>
              <a:rPr lang="en-US" altLang="zh-CN" sz="1600">
                <a:solidFill>
                  <a:schemeClr val="tx1">
                    <a:lumMod val="95000"/>
                    <a:lumOff val="5000"/>
                  </a:schemeClr>
                </a:solidFill>
                <a:latin typeface="Livvic" charset="0"/>
                <a:cs typeface="Livvic" charset="0"/>
                <a:sym typeface="+mn-lt"/>
              </a:rPr>
              <a:t>Hospitality Industry includes</a:t>
            </a:r>
            <a:endParaRPr lang="en-US" altLang="zh-CN" sz="1600">
              <a:solidFill>
                <a:schemeClr val="tx1">
                  <a:lumMod val="95000"/>
                  <a:lumOff val="5000"/>
                </a:schemeClr>
              </a:solidFill>
              <a:latin typeface="Livvic" charset="0"/>
              <a:cs typeface="Livvic" charset="0"/>
              <a:sym typeface="+mn-lt"/>
            </a:endParaRPr>
          </a:p>
          <a:p>
            <a:pPr algn="just">
              <a:lnSpc>
                <a:spcPts val="2100"/>
              </a:lnSpc>
            </a:pPr>
            <a:endParaRPr lang="en-US" altLang="zh-CN" sz="1600">
              <a:solidFill>
                <a:schemeClr val="tx1">
                  <a:lumMod val="95000"/>
                  <a:lumOff val="5000"/>
                </a:schemeClr>
              </a:solidFill>
              <a:latin typeface="Livvic" charset="0"/>
              <a:cs typeface="Livvic" charset="0"/>
              <a:sym typeface="+mn-lt"/>
            </a:endParaRPr>
          </a:p>
        </p:txBody>
      </p:sp>
      <p:sp>
        <p:nvSpPr>
          <p:cNvPr id="4" name="文本占位符 4"/>
          <p:cNvSpPr txBox="1"/>
          <p:nvPr/>
        </p:nvSpPr>
        <p:spPr>
          <a:xfrm>
            <a:off x="3332480" y="512445"/>
            <a:ext cx="6209030" cy="441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accent1"/>
                </a:solidFill>
                <a:latin typeface="carterone" charset="0"/>
                <a:cs typeface="carterone" charset="0"/>
                <a:sym typeface="+mn-lt"/>
              </a:rPr>
              <a:t>   DOMAIN : HOSPITALITY INDUSTRY</a:t>
            </a:r>
            <a:endParaRPr lang="en-US" altLang="zh-CN" sz="2400" dirty="0">
              <a:solidFill>
                <a:schemeClr val="accent1"/>
              </a:solidFill>
              <a:latin typeface="carterone" charset="0"/>
              <a:cs typeface="carterone" charset="0"/>
              <a:sym typeface="+mn-lt"/>
            </a:endParaRPr>
          </a:p>
        </p:txBody>
      </p:sp>
      <p:grpSp>
        <p:nvGrpSpPr>
          <p:cNvPr id="5" name="Group 198"/>
          <p:cNvGrpSpPr>
            <a:grpSpLocks noChangeAspect="1"/>
          </p:cNvGrpSpPr>
          <p:nvPr/>
        </p:nvGrpSpPr>
        <p:grpSpPr bwMode="auto">
          <a:xfrm>
            <a:off x="3295560" y="5332421"/>
            <a:ext cx="517323" cy="517649"/>
            <a:chOff x="3337" y="860"/>
            <a:chExt cx="1592" cy="1593"/>
          </a:xfrm>
          <a:solidFill>
            <a:schemeClr val="accent1"/>
          </a:solidFill>
        </p:grpSpPr>
        <p:sp>
          <p:nvSpPr>
            <p:cNvPr id="6" name="Freeform 200"/>
            <p:cNvSpPr/>
            <p:nvPr/>
          </p:nvSpPr>
          <p:spPr bwMode="auto">
            <a:xfrm>
              <a:off x="3337" y="860"/>
              <a:ext cx="1133" cy="743"/>
            </a:xfrm>
            <a:custGeom>
              <a:avLst/>
              <a:gdLst>
                <a:gd name="T0" fmla="*/ 2544 w 3399"/>
                <a:gd name="T1" fmla="*/ 5 h 2228"/>
                <a:gd name="T2" fmla="*/ 2828 w 3399"/>
                <a:gd name="T3" fmla="*/ 45 h 2228"/>
                <a:gd name="T4" fmla="*/ 3113 w 3399"/>
                <a:gd name="T5" fmla="*/ 118 h 2228"/>
                <a:gd name="T6" fmla="*/ 3399 w 3399"/>
                <a:gd name="T7" fmla="*/ 222 h 2228"/>
                <a:gd name="T8" fmla="*/ 3264 w 3399"/>
                <a:gd name="T9" fmla="*/ 513 h 2228"/>
                <a:gd name="T10" fmla="*/ 3065 w 3399"/>
                <a:gd name="T11" fmla="*/ 601 h 2228"/>
                <a:gd name="T12" fmla="*/ 2797 w 3399"/>
                <a:gd name="T13" fmla="*/ 524 h 2228"/>
                <a:gd name="T14" fmla="*/ 2532 w 3399"/>
                <a:gd name="T15" fmla="*/ 484 h 2228"/>
                <a:gd name="T16" fmla="*/ 2272 w 3399"/>
                <a:gd name="T17" fmla="*/ 483 h 2228"/>
                <a:gd name="T18" fmla="*/ 2019 w 3399"/>
                <a:gd name="T19" fmla="*/ 516 h 2228"/>
                <a:gd name="T20" fmla="*/ 1777 w 3399"/>
                <a:gd name="T21" fmla="*/ 582 h 2228"/>
                <a:gd name="T22" fmla="*/ 1547 w 3399"/>
                <a:gd name="T23" fmla="*/ 678 h 2228"/>
                <a:gd name="T24" fmla="*/ 1332 w 3399"/>
                <a:gd name="T25" fmla="*/ 800 h 2228"/>
                <a:gd name="T26" fmla="*/ 1136 w 3399"/>
                <a:gd name="T27" fmla="*/ 949 h 2228"/>
                <a:gd name="T28" fmla="*/ 960 w 3399"/>
                <a:gd name="T29" fmla="*/ 1119 h 2228"/>
                <a:gd name="T30" fmla="*/ 807 w 3399"/>
                <a:gd name="T31" fmla="*/ 1311 h 2228"/>
                <a:gd name="T32" fmla="*/ 679 w 3399"/>
                <a:gd name="T33" fmla="*/ 1519 h 2228"/>
                <a:gd name="T34" fmla="*/ 580 w 3399"/>
                <a:gd name="T35" fmla="*/ 1743 h 2228"/>
                <a:gd name="T36" fmla="*/ 512 w 3399"/>
                <a:gd name="T37" fmla="*/ 1981 h 2228"/>
                <a:gd name="T38" fmla="*/ 475 w 3399"/>
                <a:gd name="T39" fmla="*/ 2228 h 2228"/>
                <a:gd name="T40" fmla="*/ 162 w 3399"/>
                <a:gd name="T41" fmla="*/ 2202 h 2228"/>
                <a:gd name="T42" fmla="*/ 20 w 3399"/>
                <a:gd name="T43" fmla="*/ 2046 h 2228"/>
                <a:gd name="T44" fmla="*/ 78 w 3399"/>
                <a:gd name="T45" fmla="*/ 1777 h 2228"/>
                <a:gd name="T46" fmla="*/ 160 w 3399"/>
                <a:gd name="T47" fmla="*/ 1524 h 2228"/>
                <a:gd name="T48" fmla="*/ 264 w 3399"/>
                <a:gd name="T49" fmla="*/ 1285 h 2228"/>
                <a:gd name="T50" fmla="*/ 394 w 3399"/>
                <a:gd name="T51" fmla="*/ 1062 h 2228"/>
                <a:gd name="T52" fmla="*/ 548 w 3399"/>
                <a:gd name="T53" fmla="*/ 857 h 2228"/>
                <a:gd name="T54" fmla="*/ 728 w 3399"/>
                <a:gd name="T55" fmla="*/ 668 h 2228"/>
                <a:gd name="T56" fmla="*/ 934 w 3399"/>
                <a:gd name="T57" fmla="*/ 496 h 2228"/>
                <a:gd name="T58" fmla="*/ 1165 w 3399"/>
                <a:gd name="T59" fmla="*/ 342 h 2228"/>
                <a:gd name="T60" fmla="*/ 1435 w 3399"/>
                <a:gd name="T61" fmla="*/ 200 h 2228"/>
                <a:gd name="T62" fmla="*/ 1709 w 3399"/>
                <a:gd name="T63" fmla="*/ 97 h 2228"/>
                <a:gd name="T64" fmla="*/ 1985 w 3399"/>
                <a:gd name="T65" fmla="*/ 32 h 2228"/>
                <a:gd name="T66" fmla="*/ 2263 w 3399"/>
                <a:gd name="T67" fmla="*/ 1 h 2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9" h="2228">
                  <a:moveTo>
                    <a:pt x="2403" y="0"/>
                  </a:moveTo>
                  <a:lnTo>
                    <a:pt x="2544" y="5"/>
                  </a:lnTo>
                  <a:lnTo>
                    <a:pt x="2685" y="21"/>
                  </a:lnTo>
                  <a:lnTo>
                    <a:pt x="2828" y="45"/>
                  </a:lnTo>
                  <a:lnTo>
                    <a:pt x="2970" y="77"/>
                  </a:lnTo>
                  <a:lnTo>
                    <a:pt x="3113" y="118"/>
                  </a:lnTo>
                  <a:lnTo>
                    <a:pt x="3255" y="166"/>
                  </a:lnTo>
                  <a:lnTo>
                    <a:pt x="3399" y="222"/>
                  </a:lnTo>
                  <a:lnTo>
                    <a:pt x="3331" y="371"/>
                  </a:lnTo>
                  <a:lnTo>
                    <a:pt x="3264" y="513"/>
                  </a:lnTo>
                  <a:lnTo>
                    <a:pt x="3197" y="656"/>
                  </a:lnTo>
                  <a:lnTo>
                    <a:pt x="3065" y="601"/>
                  </a:lnTo>
                  <a:lnTo>
                    <a:pt x="2931" y="557"/>
                  </a:lnTo>
                  <a:lnTo>
                    <a:pt x="2797" y="524"/>
                  </a:lnTo>
                  <a:lnTo>
                    <a:pt x="2663" y="499"/>
                  </a:lnTo>
                  <a:lnTo>
                    <a:pt x="2532" y="484"/>
                  </a:lnTo>
                  <a:lnTo>
                    <a:pt x="2401" y="478"/>
                  </a:lnTo>
                  <a:lnTo>
                    <a:pt x="2272" y="483"/>
                  </a:lnTo>
                  <a:lnTo>
                    <a:pt x="2144" y="494"/>
                  </a:lnTo>
                  <a:lnTo>
                    <a:pt x="2019" y="516"/>
                  </a:lnTo>
                  <a:lnTo>
                    <a:pt x="1897" y="545"/>
                  </a:lnTo>
                  <a:lnTo>
                    <a:pt x="1777" y="582"/>
                  </a:lnTo>
                  <a:lnTo>
                    <a:pt x="1659" y="625"/>
                  </a:lnTo>
                  <a:lnTo>
                    <a:pt x="1547" y="678"/>
                  </a:lnTo>
                  <a:lnTo>
                    <a:pt x="1437" y="736"/>
                  </a:lnTo>
                  <a:lnTo>
                    <a:pt x="1332" y="800"/>
                  </a:lnTo>
                  <a:lnTo>
                    <a:pt x="1232" y="871"/>
                  </a:lnTo>
                  <a:lnTo>
                    <a:pt x="1136" y="949"/>
                  </a:lnTo>
                  <a:lnTo>
                    <a:pt x="1046" y="1032"/>
                  </a:lnTo>
                  <a:lnTo>
                    <a:pt x="960" y="1119"/>
                  </a:lnTo>
                  <a:lnTo>
                    <a:pt x="880" y="1212"/>
                  </a:lnTo>
                  <a:lnTo>
                    <a:pt x="807" y="1311"/>
                  </a:lnTo>
                  <a:lnTo>
                    <a:pt x="739" y="1413"/>
                  </a:lnTo>
                  <a:lnTo>
                    <a:pt x="679" y="1519"/>
                  </a:lnTo>
                  <a:lnTo>
                    <a:pt x="625" y="1630"/>
                  </a:lnTo>
                  <a:lnTo>
                    <a:pt x="580" y="1743"/>
                  </a:lnTo>
                  <a:lnTo>
                    <a:pt x="541" y="1861"/>
                  </a:lnTo>
                  <a:lnTo>
                    <a:pt x="512" y="1981"/>
                  </a:lnTo>
                  <a:lnTo>
                    <a:pt x="490" y="2103"/>
                  </a:lnTo>
                  <a:lnTo>
                    <a:pt x="475" y="2228"/>
                  </a:lnTo>
                  <a:lnTo>
                    <a:pt x="320" y="2215"/>
                  </a:lnTo>
                  <a:lnTo>
                    <a:pt x="162" y="2202"/>
                  </a:lnTo>
                  <a:lnTo>
                    <a:pt x="0" y="2187"/>
                  </a:lnTo>
                  <a:lnTo>
                    <a:pt x="20" y="2046"/>
                  </a:lnTo>
                  <a:lnTo>
                    <a:pt x="46" y="1909"/>
                  </a:lnTo>
                  <a:lnTo>
                    <a:pt x="78" y="1777"/>
                  </a:lnTo>
                  <a:lnTo>
                    <a:pt x="116" y="1649"/>
                  </a:lnTo>
                  <a:lnTo>
                    <a:pt x="160" y="1524"/>
                  </a:lnTo>
                  <a:lnTo>
                    <a:pt x="209" y="1401"/>
                  </a:lnTo>
                  <a:lnTo>
                    <a:pt x="264" y="1285"/>
                  </a:lnTo>
                  <a:lnTo>
                    <a:pt x="325" y="1171"/>
                  </a:lnTo>
                  <a:lnTo>
                    <a:pt x="394" y="1062"/>
                  </a:lnTo>
                  <a:lnTo>
                    <a:pt x="468" y="957"/>
                  </a:lnTo>
                  <a:lnTo>
                    <a:pt x="548" y="857"/>
                  </a:lnTo>
                  <a:lnTo>
                    <a:pt x="635" y="761"/>
                  </a:lnTo>
                  <a:lnTo>
                    <a:pt x="728" y="668"/>
                  </a:lnTo>
                  <a:lnTo>
                    <a:pt x="827" y="580"/>
                  </a:lnTo>
                  <a:lnTo>
                    <a:pt x="934" y="496"/>
                  </a:lnTo>
                  <a:lnTo>
                    <a:pt x="1047" y="417"/>
                  </a:lnTo>
                  <a:lnTo>
                    <a:pt x="1165" y="342"/>
                  </a:lnTo>
                  <a:lnTo>
                    <a:pt x="1300" y="266"/>
                  </a:lnTo>
                  <a:lnTo>
                    <a:pt x="1435" y="200"/>
                  </a:lnTo>
                  <a:lnTo>
                    <a:pt x="1572" y="145"/>
                  </a:lnTo>
                  <a:lnTo>
                    <a:pt x="1709" y="97"/>
                  </a:lnTo>
                  <a:lnTo>
                    <a:pt x="1847" y="59"/>
                  </a:lnTo>
                  <a:lnTo>
                    <a:pt x="1985" y="32"/>
                  </a:lnTo>
                  <a:lnTo>
                    <a:pt x="2124" y="11"/>
                  </a:lnTo>
                  <a:lnTo>
                    <a:pt x="2263" y="1"/>
                  </a:lnTo>
                  <a:lnTo>
                    <a:pt x="2403"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7" name="Freeform 201"/>
            <p:cNvSpPr/>
            <p:nvPr/>
          </p:nvSpPr>
          <p:spPr bwMode="auto">
            <a:xfrm>
              <a:off x="4188" y="1520"/>
              <a:ext cx="741" cy="930"/>
            </a:xfrm>
            <a:custGeom>
              <a:avLst/>
              <a:gdLst>
                <a:gd name="T0" fmla="*/ 2189 w 2223"/>
                <a:gd name="T1" fmla="*/ 0 h 2790"/>
                <a:gd name="T2" fmla="*/ 2208 w 2223"/>
                <a:gd name="T3" fmla="*/ 147 h 2790"/>
                <a:gd name="T4" fmla="*/ 2220 w 2223"/>
                <a:gd name="T5" fmla="*/ 292 h 2790"/>
                <a:gd name="T6" fmla="*/ 2223 w 2223"/>
                <a:gd name="T7" fmla="*/ 433 h 2790"/>
                <a:gd name="T8" fmla="*/ 2218 w 2223"/>
                <a:gd name="T9" fmla="*/ 572 h 2790"/>
                <a:gd name="T10" fmla="*/ 2205 w 2223"/>
                <a:gd name="T11" fmla="*/ 708 h 2790"/>
                <a:gd name="T12" fmla="*/ 2186 w 2223"/>
                <a:gd name="T13" fmla="*/ 841 h 2790"/>
                <a:gd name="T14" fmla="*/ 2159 w 2223"/>
                <a:gd name="T15" fmla="*/ 970 h 2790"/>
                <a:gd name="T16" fmla="*/ 2125 w 2223"/>
                <a:gd name="T17" fmla="*/ 1097 h 2790"/>
                <a:gd name="T18" fmla="*/ 2086 w 2223"/>
                <a:gd name="T19" fmla="*/ 1219 h 2790"/>
                <a:gd name="T20" fmla="*/ 2039 w 2223"/>
                <a:gd name="T21" fmla="*/ 1339 h 2790"/>
                <a:gd name="T22" fmla="*/ 1987 w 2223"/>
                <a:gd name="T23" fmla="*/ 1455 h 2790"/>
                <a:gd name="T24" fmla="*/ 1929 w 2223"/>
                <a:gd name="T25" fmla="*/ 1566 h 2790"/>
                <a:gd name="T26" fmla="*/ 1866 w 2223"/>
                <a:gd name="T27" fmla="*/ 1673 h 2790"/>
                <a:gd name="T28" fmla="*/ 1798 w 2223"/>
                <a:gd name="T29" fmla="*/ 1778 h 2790"/>
                <a:gd name="T30" fmla="*/ 1725 w 2223"/>
                <a:gd name="T31" fmla="*/ 1877 h 2790"/>
                <a:gd name="T32" fmla="*/ 1646 w 2223"/>
                <a:gd name="T33" fmla="*/ 1972 h 2790"/>
                <a:gd name="T34" fmla="*/ 1565 w 2223"/>
                <a:gd name="T35" fmla="*/ 2062 h 2790"/>
                <a:gd name="T36" fmla="*/ 1481 w 2223"/>
                <a:gd name="T37" fmla="*/ 2148 h 2790"/>
                <a:gd name="T38" fmla="*/ 1390 w 2223"/>
                <a:gd name="T39" fmla="*/ 2229 h 2790"/>
                <a:gd name="T40" fmla="*/ 1299 w 2223"/>
                <a:gd name="T41" fmla="*/ 2305 h 2790"/>
                <a:gd name="T42" fmla="*/ 1203 w 2223"/>
                <a:gd name="T43" fmla="*/ 2376 h 2790"/>
                <a:gd name="T44" fmla="*/ 1105 w 2223"/>
                <a:gd name="T45" fmla="*/ 2442 h 2790"/>
                <a:gd name="T46" fmla="*/ 1005 w 2223"/>
                <a:gd name="T47" fmla="*/ 2503 h 2790"/>
                <a:gd name="T48" fmla="*/ 903 w 2223"/>
                <a:gd name="T49" fmla="*/ 2558 h 2790"/>
                <a:gd name="T50" fmla="*/ 798 w 2223"/>
                <a:gd name="T51" fmla="*/ 2608 h 2790"/>
                <a:gd name="T52" fmla="*/ 692 w 2223"/>
                <a:gd name="T53" fmla="*/ 2651 h 2790"/>
                <a:gd name="T54" fmla="*/ 584 w 2223"/>
                <a:gd name="T55" fmla="*/ 2691 h 2790"/>
                <a:gd name="T56" fmla="*/ 477 w 2223"/>
                <a:gd name="T57" fmla="*/ 2723 h 2790"/>
                <a:gd name="T58" fmla="*/ 368 w 2223"/>
                <a:gd name="T59" fmla="*/ 2749 h 2790"/>
                <a:gd name="T60" fmla="*/ 259 w 2223"/>
                <a:gd name="T61" fmla="*/ 2769 h 2790"/>
                <a:gd name="T62" fmla="*/ 150 w 2223"/>
                <a:gd name="T63" fmla="*/ 2782 h 2790"/>
                <a:gd name="T64" fmla="*/ 40 w 2223"/>
                <a:gd name="T65" fmla="*/ 2790 h 2790"/>
                <a:gd name="T66" fmla="*/ 20 w 2223"/>
                <a:gd name="T67" fmla="*/ 2558 h 2790"/>
                <a:gd name="T68" fmla="*/ 0 w 2223"/>
                <a:gd name="T69" fmla="*/ 2324 h 2790"/>
                <a:gd name="T70" fmla="*/ 126 w 2223"/>
                <a:gd name="T71" fmla="*/ 2306 h 2790"/>
                <a:gd name="T72" fmla="*/ 248 w 2223"/>
                <a:gd name="T73" fmla="*/ 2283 h 2790"/>
                <a:gd name="T74" fmla="*/ 368 w 2223"/>
                <a:gd name="T75" fmla="*/ 2253 h 2790"/>
                <a:gd name="T76" fmla="*/ 483 w 2223"/>
                <a:gd name="T77" fmla="*/ 2216 h 2790"/>
                <a:gd name="T78" fmla="*/ 595 w 2223"/>
                <a:gd name="T79" fmla="*/ 2173 h 2790"/>
                <a:gd name="T80" fmla="*/ 702 w 2223"/>
                <a:gd name="T81" fmla="*/ 2123 h 2790"/>
                <a:gd name="T82" fmla="*/ 806 w 2223"/>
                <a:gd name="T83" fmla="*/ 2066 h 2790"/>
                <a:gd name="T84" fmla="*/ 906 w 2223"/>
                <a:gd name="T85" fmla="*/ 2002 h 2790"/>
                <a:gd name="T86" fmla="*/ 1002 w 2223"/>
                <a:gd name="T87" fmla="*/ 1932 h 2790"/>
                <a:gd name="T88" fmla="*/ 1094 w 2223"/>
                <a:gd name="T89" fmla="*/ 1855 h 2790"/>
                <a:gd name="T90" fmla="*/ 1182 w 2223"/>
                <a:gd name="T91" fmla="*/ 1772 h 2790"/>
                <a:gd name="T92" fmla="*/ 1267 w 2223"/>
                <a:gd name="T93" fmla="*/ 1681 h 2790"/>
                <a:gd name="T94" fmla="*/ 1347 w 2223"/>
                <a:gd name="T95" fmla="*/ 1583 h 2790"/>
                <a:gd name="T96" fmla="*/ 1422 w 2223"/>
                <a:gd name="T97" fmla="*/ 1481 h 2790"/>
                <a:gd name="T98" fmla="*/ 1488 w 2223"/>
                <a:gd name="T99" fmla="*/ 1376 h 2790"/>
                <a:gd name="T100" fmla="*/ 1548 w 2223"/>
                <a:gd name="T101" fmla="*/ 1269 h 2790"/>
                <a:gd name="T102" fmla="*/ 1598 w 2223"/>
                <a:gd name="T103" fmla="*/ 1160 h 2790"/>
                <a:gd name="T104" fmla="*/ 1642 w 2223"/>
                <a:gd name="T105" fmla="*/ 1047 h 2790"/>
                <a:gd name="T106" fmla="*/ 1677 w 2223"/>
                <a:gd name="T107" fmla="*/ 934 h 2790"/>
                <a:gd name="T108" fmla="*/ 1706 w 2223"/>
                <a:gd name="T109" fmla="*/ 819 h 2790"/>
                <a:gd name="T110" fmla="*/ 1726 w 2223"/>
                <a:gd name="T111" fmla="*/ 701 h 2790"/>
                <a:gd name="T112" fmla="*/ 1740 w 2223"/>
                <a:gd name="T113" fmla="*/ 582 h 2790"/>
                <a:gd name="T114" fmla="*/ 1745 w 2223"/>
                <a:gd name="T115" fmla="*/ 459 h 2790"/>
                <a:gd name="T116" fmla="*/ 1744 w 2223"/>
                <a:gd name="T117" fmla="*/ 336 h 2790"/>
                <a:gd name="T118" fmla="*/ 1735 w 2223"/>
                <a:gd name="T119" fmla="*/ 211 h 2790"/>
                <a:gd name="T120" fmla="*/ 1721 w 2223"/>
                <a:gd name="T121" fmla="*/ 82 h 2790"/>
                <a:gd name="T122" fmla="*/ 1956 w 2223"/>
                <a:gd name="T123" fmla="*/ 40 h 2790"/>
                <a:gd name="T124" fmla="*/ 2189 w 2223"/>
                <a:gd name="T125" fmla="*/ 0 h 2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23" h="2790">
                  <a:moveTo>
                    <a:pt x="2189" y="0"/>
                  </a:moveTo>
                  <a:lnTo>
                    <a:pt x="2208" y="147"/>
                  </a:lnTo>
                  <a:lnTo>
                    <a:pt x="2220" y="292"/>
                  </a:lnTo>
                  <a:lnTo>
                    <a:pt x="2223" y="433"/>
                  </a:lnTo>
                  <a:lnTo>
                    <a:pt x="2218" y="572"/>
                  </a:lnTo>
                  <a:lnTo>
                    <a:pt x="2205" y="708"/>
                  </a:lnTo>
                  <a:lnTo>
                    <a:pt x="2186" y="841"/>
                  </a:lnTo>
                  <a:lnTo>
                    <a:pt x="2159" y="970"/>
                  </a:lnTo>
                  <a:lnTo>
                    <a:pt x="2125" y="1097"/>
                  </a:lnTo>
                  <a:lnTo>
                    <a:pt x="2086" y="1219"/>
                  </a:lnTo>
                  <a:lnTo>
                    <a:pt x="2039" y="1339"/>
                  </a:lnTo>
                  <a:lnTo>
                    <a:pt x="1987" y="1455"/>
                  </a:lnTo>
                  <a:lnTo>
                    <a:pt x="1929" y="1566"/>
                  </a:lnTo>
                  <a:lnTo>
                    <a:pt x="1866" y="1673"/>
                  </a:lnTo>
                  <a:lnTo>
                    <a:pt x="1798" y="1778"/>
                  </a:lnTo>
                  <a:lnTo>
                    <a:pt x="1725" y="1877"/>
                  </a:lnTo>
                  <a:lnTo>
                    <a:pt x="1646" y="1972"/>
                  </a:lnTo>
                  <a:lnTo>
                    <a:pt x="1565" y="2062"/>
                  </a:lnTo>
                  <a:lnTo>
                    <a:pt x="1481" y="2148"/>
                  </a:lnTo>
                  <a:lnTo>
                    <a:pt x="1390" y="2229"/>
                  </a:lnTo>
                  <a:lnTo>
                    <a:pt x="1299" y="2305"/>
                  </a:lnTo>
                  <a:lnTo>
                    <a:pt x="1203" y="2376"/>
                  </a:lnTo>
                  <a:lnTo>
                    <a:pt x="1105" y="2442"/>
                  </a:lnTo>
                  <a:lnTo>
                    <a:pt x="1005" y="2503"/>
                  </a:lnTo>
                  <a:lnTo>
                    <a:pt x="903" y="2558"/>
                  </a:lnTo>
                  <a:lnTo>
                    <a:pt x="798" y="2608"/>
                  </a:lnTo>
                  <a:lnTo>
                    <a:pt x="692" y="2651"/>
                  </a:lnTo>
                  <a:lnTo>
                    <a:pt x="584" y="2691"/>
                  </a:lnTo>
                  <a:lnTo>
                    <a:pt x="477" y="2723"/>
                  </a:lnTo>
                  <a:lnTo>
                    <a:pt x="368" y="2749"/>
                  </a:lnTo>
                  <a:lnTo>
                    <a:pt x="259" y="2769"/>
                  </a:lnTo>
                  <a:lnTo>
                    <a:pt x="150" y="2782"/>
                  </a:lnTo>
                  <a:lnTo>
                    <a:pt x="40" y="2790"/>
                  </a:lnTo>
                  <a:lnTo>
                    <a:pt x="20" y="2558"/>
                  </a:lnTo>
                  <a:lnTo>
                    <a:pt x="0" y="2324"/>
                  </a:lnTo>
                  <a:lnTo>
                    <a:pt x="126" y="2306"/>
                  </a:lnTo>
                  <a:lnTo>
                    <a:pt x="248" y="2283"/>
                  </a:lnTo>
                  <a:lnTo>
                    <a:pt x="368" y="2253"/>
                  </a:lnTo>
                  <a:lnTo>
                    <a:pt x="483" y="2216"/>
                  </a:lnTo>
                  <a:lnTo>
                    <a:pt x="595" y="2173"/>
                  </a:lnTo>
                  <a:lnTo>
                    <a:pt x="702" y="2123"/>
                  </a:lnTo>
                  <a:lnTo>
                    <a:pt x="806" y="2066"/>
                  </a:lnTo>
                  <a:lnTo>
                    <a:pt x="906" y="2002"/>
                  </a:lnTo>
                  <a:lnTo>
                    <a:pt x="1002" y="1932"/>
                  </a:lnTo>
                  <a:lnTo>
                    <a:pt x="1094" y="1855"/>
                  </a:lnTo>
                  <a:lnTo>
                    <a:pt x="1182" y="1772"/>
                  </a:lnTo>
                  <a:lnTo>
                    <a:pt x="1267" y="1681"/>
                  </a:lnTo>
                  <a:lnTo>
                    <a:pt x="1347" y="1583"/>
                  </a:lnTo>
                  <a:lnTo>
                    <a:pt x="1422" y="1481"/>
                  </a:lnTo>
                  <a:lnTo>
                    <a:pt x="1488" y="1376"/>
                  </a:lnTo>
                  <a:lnTo>
                    <a:pt x="1548" y="1269"/>
                  </a:lnTo>
                  <a:lnTo>
                    <a:pt x="1598" y="1160"/>
                  </a:lnTo>
                  <a:lnTo>
                    <a:pt x="1642" y="1047"/>
                  </a:lnTo>
                  <a:lnTo>
                    <a:pt x="1677" y="934"/>
                  </a:lnTo>
                  <a:lnTo>
                    <a:pt x="1706" y="819"/>
                  </a:lnTo>
                  <a:lnTo>
                    <a:pt x="1726" y="701"/>
                  </a:lnTo>
                  <a:lnTo>
                    <a:pt x="1740" y="582"/>
                  </a:lnTo>
                  <a:lnTo>
                    <a:pt x="1745" y="459"/>
                  </a:lnTo>
                  <a:lnTo>
                    <a:pt x="1744" y="336"/>
                  </a:lnTo>
                  <a:lnTo>
                    <a:pt x="1735" y="211"/>
                  </a:lnTo>
                  <a:lnTo>
                    <a:pt x="1721" y="82"/>
                  </a:lnTo>
                  <a:lnTo>
                    <a:pt x="1956" y="40"/>
                  </a:lnTo>
                  <a:lnTo>
                    <a:pt x="2189"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8" name="Freeform 202"/>
            <p:cNvSpPr/>
            <p:nvPr/>
          </p:nvSpPr>
          <p:spPr bwMode="auto">
            <a:xfrm>
              <a:off x="3341" y="1714"/>
              <a:ext cx="736" cy="739"/>
            </a:xfrm>
            <a:custGeom>
              <a:avLst/>
              <a:gdLst>
                <a:gd name="T0" fmla="*/ 455 w 2207"/>
                <a:gd name="T1" fmla="*/ 0 h 2215"/>
                <a:gd name="T2" fmla="*/ 483 w 2207"/>
                <a:gd name="T3" fmla="*/ 141 h 2215"/>
                <a:gd name="T4" fmla="*/ 515 w 2207"/>
                <a:gd name="T5" fmla="*/ 276 h 2215"/>
                <a:gd name="T6" fmla="*/ 552 w 2207"/>
                <a:gd name="T7" fmla="*/ 404 h 2215"/>
                <a:gd name="T8" fmla="*/ 596 w 2207"/>
                <a:gd name="T9" fmla="*/ 528 h 2215"/>
                <a:gd name="T10" fmla="*/ 646 w 2207"/>
                <a:gd name="T11" fmla="*/ 646 h 2215"/>
                <a:gd name="T12" fmla="*/ 701 w 2207"/>
                <a:gd name="T13" fmla="*/ 758 h 2215"/>
                <a:gd name="T14" fmla="*/ 762 w 2207"/>
                <a:gd name="T15" fmla="*/ 864 h 2215"/>
                <a:gd name="T16" fmla="*/ 829 w 2207"/>
                <a:gd name="T17" fmla="*/ 965 h 2215"/>
                <a:gd name="T18" fmla="*/ 900 w 2207"/>
                <a:gd name="T19" fmla="*/ 1059 h 2215"/>
                <a:gd name="T20" fmla="*/ 977 w 2207"/>
                <a:gd name="T21" fmla="*/ 1148 h 2215"/>
                <a:gd name="T22" fmla="*/ 1062 w 2207"/>
                <a:gd name="T23" fmla="*/ 1231 h 2215"/>
                <a:gd name="T24" fmla="*/ 1150 w 2207"/>
                <a:gd name="T25" fmla="*/ 1308 h 2215"/>
                <a:gd name="T26" fmla="*/ 1245 w 2207"/>
                <a:gd name="T27" fmla="*/ 1381 h 2215"/>
                <a:gd name="T28" fmla="*/ 1345 w 2207"/>
                <a:gd name="T29" fmla="*/ 1446 h 2215"/>
                <a:gd name="T30" fmla="*/ 1451 w 2207"/>
                <a:gd name="T31" fmla="*/ 1508 h 2215"/>
                <a:gd name="T32" fmla="*/ 1562 w 2207"/>
                <a:gd name="T33" fmla="*/ 1563 h 2215"/>
                <a:gd name="T34" fmla="*/ 1680 w 2207"/>
                <a:gd name="T35" fmla="*/ 1611 h 2215"/>
                <a:gd name="T36" fmla="*/ 1802 w 2207"/>
                <a:gd name="T37" fmla="*/ 1655 h 2215"/>
                <a:gd name="T38" fmla="*/ 1932 w 2207"/>
                <a:gd name="T39" fmla="*/ 1692 h 2215"/>
                <a:gd name="T40" fmla="*/ 2065 w 2207"/>
                <a:gd name="T41" fmla="*/ 1726 h 2215"/>
                <a:gd name="T42" fmla="*/ 2207 w 2207"/>
                <a:gd name="T43" fmla="*/ 1752 h 2215"/>
                <a:gd name="T44" fmla="*/ 2186 w 2207"/>
                <a:gd name="T45" fmla="*/ 1981 h 2215"/>
                <a:gd name="T46" fmla="*/ 2166 w 2207"/>
                <a:gd name="T47" fmla="*/ 2215 h 2215"/>
                <a:gd name="T48" fmla="*/ 2030 w 2207"/>
                <a:gd name="T49" fmla="*/ 2199 h 2215"/>
                <a:gd name="T50" fmla="*/ 1898 w 2207"/>
                <a:gd name="T51" fmla="*/ 2177 h 2215"/>
                <a:gd name="T52" fmla="*/ 1769 w 2207"/>
                <a:gd name="T53" fmla="*/ 2148 h 2215"/>
                <a:gd name="T54" fmla="*/ 1645 w 2207"/>
                <a:gd name="T55" fmla="*/ 2112 h 2215"/>
                <a:gd name="T56" fmla="*/ 1523 w 2207"/>
                <a:gd name="T57" fmla="*/ 2069 h 2215"/>
                <a:gd name="T58" fmla="*/ 1405 w 2207"/>
                <a:gd name="T59" fmla="*/ 2021 h 2215"/>
                <a:gd name="T60" fmla="*/ 1291 w 2207"/>
                <a:gd name="T61" fmla="*/ 1967 h 2215"/>
                <a:gd name="T62" fmla="*/ 1182 w 2207"/>
                <a:gd name="T63" fmla="*/ 1908 h 2215"/>
                <a:gd name="T64" fmla="*/ 1078 w 2207"/>
                <a:gd name="T65" fmla="*/ 1844 h 2215"/>
                <a:gd name="T66" fmla="*/ 976 w 2207"/>
                <a:gd name="T67" fmla="*/ 1774 h 2215"/>
                <a:gd name="T68" fmla="*/ 880 w 2207"/>
                <a:gd name="T69" fmla="*/ 1700 h 2215"/>
                <a:gd name="T70" fmla="*/ 787 w 2207"/>
                <a:gd name="T71" fmla="*/ 1621 h 2215"/>
                <a:gd name="T72" fmla="*/ 699 w 2207"/>
                <a:gd name="T73" fmla="*/ 1540 h 2215"/>
                <a:gd name="T74" fmla="*/ 616 w 2207"/>
                <a:gd name="T75" fmla="*/ 1454 h 2215"/>
                <a:gd name="T76" fmla="*/ 538 w 2207"/>
                <a:gd name="T77" fmla="*/ 1363 h 2215"/>
                <a:gd name="T78" fmla="*/ 464 w 2207"/>
                <a:gd name="T79" fmla="*/ 1272 h 2215"/>
                <a:gd name="T80" fmla="*/ 395 w 2207"/>
                <a:gd name="T81" fmla="*/ 1177 h 2215"/>
                <a:gd name="T82" fmla="*/ 333 w 2207"/>
                <a:gd name="T83" fmla="*/ 1080 h 2215"/>
                <a:gd name="T84" fmla="*/ 275 w 2207"/>
                <a:gd name="T85" fmla="*/ 981 h 2215"/>
                <a:gd name="T86" fmla="*/ 221 w 2207"/>
                <a:gd name="T87" fmla="*/ 879 h 2215"/>
                <a:gd name="T88" fmla="*/ 173 w 2207"/>
                <a:gd name="T89" fmla="*/ 775 h 2215"/>
                <a:gd name="T90" fmla="*/ 131 w 2207"/>
                <a:gd name="T91" fmla="*/ 672 h 2215"/>
                <a:gd name="T92" fmla="*/ 94 w 2207"/>
                <a:gd name="T93" fmla="*/ 567 h 2215"/>
                <a:gd name="T94" fmla="*/ 64 w 2207"/>
                <a:gd name="T95" fmla="*/ 461 h 2215"/>
                <a:gd name="T96" fmla="*/ 39 w 2207"/>
                <a:gd name="T97" fmla="*/ 356 h 2215"/>
                <a:gd name="T98" fmla="*/ 20 w 2207"/>
                <a:gd name="T99" fmla="*/ 250 h 2215"/>
                <a:gd name="T100" fmla="*/ 7 w 2207"/>
                <a:gd name="T101" fmla="*/ 145 h 2215"/>
                <a:gd name="T102" fmla="*/ 0 w 2207"/>
                <a:gd name="T103" fmla="*/ 40 h 2215"/>
                <a:gd name="T104" fmla="*/ 229 w 2207"/>
                <a:gd name="T105" fmla="*/ 20 h 2215"/>
                <a:gd name="T106" fmla="*/ 455 w 2207"/>
                <a:gd name="T107" fmla="*/ 0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7" h="2215">
                  <a:moveTo>
                    <a:pt x="455" y="0"/>
                  </a:moveTo>
                  <a:lnTo>
                    <a:pt x="483" y="141"/>
                  </a:lnTo>
                  <a:lnTo>
                    <a:pt x="515" y="276"/>
                  </a:lnTo>
                  <a:lnTo>
                    <a:pt x="552" y="404"/>
                  </a:lnTo>
                  <a:lnTo>
                    <a:pt x="596" y="528"/>
                  </a:lnTo>
                  <a:lnTo>
                    <a:pt x="646" y="646"/>
                  </a:lnTo>
                  <a:lnTo>
                    <a:pt x="701" y="758"/>
                  </a:lnTo>
                  <a:lnTo>
                    <a:pt x="762" y="864"/>
                  </a:lnTo>
                  <a:lnTo>
                    <a:pt x="829" y="965"/>
                  </a:lnTo>
                  <a:lnTo>
                    <a:pt x="900" y="1059"/>
                  </a:lnTo>
                  <a:lnTo>
                    <a:pt x="977" y="1148"/>
                  </a:lnTo>
                  <a:lnTo>
                    <a:pt x="1062" y="1231"/>
                  </a:lnTo>
                  <a:lnTo>
                    <a:pt x="1150" y="1308"/>
                  </a:lnTo>
                  <a:lnTo>
                    <a:pt x="1245" y="1381"/>
                  </a:lnTo>
                  <a:lnTo>
                    <a:pt x="1345" y="1446"/>
                  </a:lnTo>
                  <a:lnTo>
                    <a:pt x="1451" y="1508"/>
                  </a:lnTo>
                  <a:lnTo>
                    <a:pt x="1562" y="1563"/>
                  </a:lnTo>
                  <a:lnTo>
                    <a:pt x="1680" y="1611"/>
                  </a:lnTo>
                  <a:lnTo>
                    <a:pt x="1802" y="1655"/>
                  </a:lnTo>
                  <a:lnTo>
                    <a:pt x="1932" y="1692"/>
                  </a:lnTo>
                  <a:lnTo>
                    <a:pt x="2065" y="1726"/>
                  </a:lnTo>
                  <a:lnTo>
                    <a:pt x="2207" y="1752"/>
                  </a:lnTo>
                  <a:lnTo>
                    <a:pt x="2186" y="1981"/>
                  </a:lnTo>
                  <a:lnTo>
                    <a:pt x="2166" y="2215"/>
                  </a:lnTo>
                  <a:lnTo>
                    <a:pt x="2030" y="2199"/>
                  </a:lnTo>
                  <a:lnTo>
                    <a:pt x="1898" y="2177"/>
                  </a:lnTo>
                  <a:lnTo>
                    <a:pt x="1769" y="2148"/>
                  </a:lnTo>
                  <a:lnTo>
                    <a:pt x="1645" y="2112"/>
                  </a:lnTo>
                  <a:lnTo>
                    <a:pt x="1523" y="2069"/>
                  </a:lnTo>
                  <a:lnTo>
                    <a:pt x="1405" y="2021"/>
                  </a:lnTo>
                  <a:lnTo>
                    <a:pt x="1291" y="1967"/>
                  </a:lnTo>
                  <a:lnTo>
                    <a:pt x="1182" y="1908"/>
                  </a:lnTo>
                  <a:lnTo>
                    <a:pt x="1078" y="1844"/>
                  </a:lnTo>
                  <a:lnTo>
                    <a:pt x="976" y="1774"/>
                  </a:lnTo>
                  <a:lnTo>
                    <a:pt x="880" y="1700"/>
                  </a:lnTo>
                  <a:lnTo>
                    <a:pt x="787" y="1621"/>
                  </a:lnTo>
                  <a:lnTo>
                    <a:pt x="699" y="1540"/>
                  </a:lnTo>
                  <a:lnTo>
                    <a:pt x="616" y="1454"/>
                  </a:lnTo>
                  <a:lnTo>
                    <a:pt x="538" y="1363"/>
                  </a:lnTo>
                  <a:lnTo>
                    <a:pt x="464" y="1272"/>
                  </a:lnTo>
                  <a:lnTo>
                    <a:pt x="395" y="1177"/>
                  </a:lnTo>
                  <a:lnTo>
                    <a:pt x="333" y="1080"/>
                  </a:lnTo>
                  <a:lnTo>
                    <a:pt x="275" y="981"/>
                  </a:lnTo>
                  <a:lnTo>
                    <a:pt x="221" y="879"/>
                  </a:lnTo>
                  <a:lnTo>
                    <a:pt x="173" y="775"/>
                  </a:lnTo>
                  <a:lnTo>
                    <a:pt x="131" y="672"/>
                  </a:lnTo>
                  <a:lnTo>
                    <a:pt x="94" y="567"/>
                  </a:lnTo>
                  <a:lnTo>
                    <a:pt x="64" y="461"/>
                  </a:lnTo>
                  <a:lnTo>
                    <a:pt x="39" y="356"/>
                  </a:lnTo>
                  <a:lnTo>
                    <a:pt x="20" y="250"/>
                  </a:lnTo>
                  <a:lnTo>
                    <a:pt x="7" y="145"/>
                  </a:lnTo>
                  <a:lnTo>
                    <a:pt x="0" y="40"/>
                  </a:lnTo>
                  <a:lnTo>
                    <a:pt x="229" y="20"/>
                  </a:lnTo>
                  <a:lnTo>
                    <a:pt x="455"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9" name="Freeform 203"/>
            <p:cNvSpPr/>
            <p:nvPr/>
          </p:nvSpPr>
          <p:spPr bwMode="auto">
            <a:xfrm>
              <a:off x="4498" y="1005"/>
              <a:ext cx="384" cy="435"/>
            </a:xfrm>
            <a:custGeom>
              <a:avLst/>
              <a:gdLst>
                <a:gd name="T0" fmla="*/ 274 w 1151"/>
                <a:gd name="T1" fmla="*/ 0 h 1305"/>
                <a:gd name="T2" fmla="*/ 383 w 1151"/>
                <a:gd name="T3" fmla="*/ 83 h 1305"/>
                <a:gd name="T4" fmla="*/ 486 w 1151"/>
                <a:gd name="T5" fmla="*/ 169 h 1305"/>
                <a:gd name="T6" fmla="*/ 582 w 1151"/>
                <a:gd name="T7" fmla="*/ 260 h 1305"/>
                <a:gd name="T8" fmla="*/ 674 w 1151"/>
                <a:gd name="T9" fmla="*/ 355 h 1305"/>
                <a:gd name="T10" fmla="*/ 760 w 1151"/>
                <a:gd name="T11" fmla="*/ 454 h 1305"/>
                <a:gd name="T12" fmla="*/ 838 w 1151"/>
                <a:gd name="T13" fmla="*/ 557 h 1305"/>
                <a:gd name="T14" fmla="*/ 912 w 1151"/>
                <a:gd name="T15" fmla="*/ 665 h 1305"/>
                <a:gd name="T16" fmla="*/ 981 w 1151"/>
                <a:gd name="T17" fmla="*/ 777 h 1305"/>
                <a:gd name="T18" fmla="*/ 1043 w 1151"/>
                <a:gd name="T19" fmla="*/ 895 h 1305"/>
                <a:gd name="T20" fmla="*/ 1100 w 1151"/>
                <a:gd name="T21" fmla="*/ 1016 h 1305"/>
                <a:gd name="T22" fmla="*/ 1151 w 1151"/>
                <a:gd name="T23" fmla="*/ 1142 h 1305"/>
                <a:gd name="T24" fmla="*/ 998 w 1151"/>
                <a:gd name="T25" fmla="*/ 1198 h 1305"/>
                <a:gd name="T26" fmla="*/ 850 w 1151"/>
                <a:gd name="T27" fmla="*/ 1252 h 1305"/>
                <a:gd name="T28" fmla="*/ 701 w 1151"/>
                <a:gd name="T29" fmla="*/ 1305 h 1305"/>
                <a:gd name="T30" fmla="*/ 656 w 1151"/>
                <a:gd name="T31" fmla="*/ 1195 h 1305"/>
                <a:gd name="T32" fmla="*/ 605 w 1151"/>
                <a:gd name="T33" fmla="*/ 1089 h 1305"/>
                <a:gd name="T34" fmla="*/ 549 w 1151"/>
                <a:gd name="T35" fmla="*/ 987 h 1305"/>
                <a:gd name="T36" fmla="*/ 486 w 1151"/>
                <a:gd name="T37" fmla="*/ 888 h 1305"/>
                <a:gd name="T38" fmla="*/ 418 w 1151"/>
                <a:gd name="T39" fmla="*/ 793 h 1305"/>
                <a:gd name="T40" fmla="*/ 343 w 1151"/>
                <a:gd name="T41" fmla="*/ 703 h 1305"/>
                <a:gd name="T42" fmla="*/ 265 w 1151"/>
                <a:gd name="T43" fmla="*/ 618 h 1305"/>
                <a:gd name="T44" fmla="*/ 181 w 1151"/>
                <a:gd name="T45" fmla="*/ 538 h 1305"/>
                <a:gd name="T46" fmla="*/ 93 w 1151"/>
                <a:gd name="T47" fmla="*/ 463 h 1305"/>
                <a:gd name="T48" fmla="*/ 0 w 1151"/>
                <a:gd name="T49" fmla="*/ 391 h 1305"/>
                <a:gd name="T50" fmla="*/ 92 w 1151"/>
                <a:gd name="T51" fmla="*/ 260 h 1305"/>
                <a:gd name="T52" fmla="*/ 183 w 1151"/>
                <a:gd name="T53" fmla="*/ 129 h 1305"/>
                <a:gd name="T54" fmla="*/ 274 w 1151"/>
                <a:gd name="T55"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1" h="1305">
                  <a:moveTo>
                    <a:pt x="274" y="0"/>
                  </a:moveTo>
                  <a:lnTo>
                    <a:pt x="383" y="83"/>
                  </a:lnTo>
                  <a:lnTo>
                    <a:pt x="486" y="169"/>
                  </a:lnTo>
                  <a:lnTo>
                    <a:pt x="582" y="260"/>
                  </a:lnTo>
                  <a:lnTo>
                    <a:pt x="674" y="355"/>
                  </a:lnTo>
                  <a:lnTo>
                    <a:pt x="760" y="454"/>
                  </a:lnTo>
                  <a:lnTo>
                    <a:pt x="838" y="557"/>
                  </a:lnTo>
                  <a:lnTo>
                    <a:pt x="912" y="665"/>
                  </a:lnTo>
                  <a:lnTo>
                    <a:pt x="981" y="777"/>
                  </a:lnTo>
                  <a:lnTo>
                    <a:pt x="1043" y="895"/>
                  </a:lnTo>
                  <a:lnTo>
                    <a:pt x="1100" y="1016"/>
                  </a:lnTo>
                  <a:lnTo>
                    <a:pt x="1151" y="1142"/>
                  </a:lnTo>
                  <a:lnTo>
                    <a:pt x="998" y="1198"/>
                  </a:lnTo>
                  <a:lnTo>
                    <a:pt x="850" y="1252"/>
                  </a:lnTo>
                  <a:lnTo>
                    <a:pt x="701" y="1305"/>
                  </a:lnTo>
                  <a:lnTo>
                    <a:pt x="656" y="1195"/>
                  </a:lnTo>
                  <a:lnTo>
                    <a:pt x="605" y="1089"/>
                  </a:lnTo>
                  <a:lnTo>
                    <a:pt x="549" y="987"/>
                  </a:lnTo>
                  <a:lnTo>
                    <a:pt x="486" y="888"/>
                  </a:lnTo>
                  <a:lnTo>
                    <a:pt x="418" y="793"/>
                  </a:lnTo>
                  <a:lnTo>
                    <a:pt x="343" y="703"/>
                  </a:lnTo>
                  <a:lnTo>
                    <a:pt x="265" y="618"/>
                  </a:lnTo>
                  <a:lnTo>
                    <a:pt x="181" y="538"/>
                  </a:lnTo>
                  <a:lnTo>
                    <a:pt x="93" y="463"/>
                  </a:lnTo>
                  <a:lnTo>
                    <a:pt x="0" y="391"/>
                  </a:lnTo>
                  <a:lnTo>
                    <a:pt x="92" y="260"/>
                  </a:lnTo>
                  <a:lnTo>
                    <a:pt x="183" y="129"/>
                  </a:lnTo>
                  <a:lnTo>
                    <a:pt x="274"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10" name="Freeform 204"/>
            <p:cNvSpPr>
              <a:spLocks noEditPoints="1"/>
            </p:cNvSpPr>
            <p:nvPr/>
          </p:nvSpPr>
          <p:spPr bwMode="auto">
            <a:xfrm>
              <a:off x="4303" y="1444"/>
              <a:ext cx="229" cy="565"/>
            </a:xfrm>
            <a:custGeom>
              <a:avLst/>
              <a:gdLst>
                <a:gd name="T0" fmla="*/ 156 w 688"/>
                <a:gd name="T1" fmla="*/ 157 h 1695"/>
                <a:gd name="T2" fmla="*/ 156 w 688"/>
                <a:gd name="T3" fmla="*/ 1539 h 1695"/>
                <a:gd name="T4" fmla="*/ 532 w 688"/>
                <a:gd name="T5" fmla="*/ 1539 h 1695"/>
                <a:gd name="T6" fmla="*/ 532 w 688"/>
                <a:gd name="T7" fmla="*/ 157 h 1695"/>
                <a:gd name="T8" fmla="*/ 156 w 688"/>
                <a:gd name="T9" fmla="*/ 157 h 1695"/>
                <a:gd name="T10" fmla="*/ 77 w 688"/>
                <a:gd name="T11" fmla="*/ 0 h 1695"/>
                <a:gd name="T12" fmla="*/ 609 w 688"/>
                <a:gd name="T13" fmla="*/ 0 h 1695"/>
                <a:gd name="T14" fmla="*/ 634 w 688"/>
                <a:gd name="T15" fmla="*/ 4 h 1695"/>
                <a:gd name="T16" fmla="*/ 656 w 688"/>
                <a:gd name="T17" fmla="*/ 14 h 1695"/>
                <a:gd name="T18" fmla="*/ 673 w 688"/>
                <a:gd name="T19" fmla="*/ 32 h 1695"/>
                <a:gd name="T20" fmla="*/ 684 w 688"/>
                <a:gd name="T21" fmla="*/ 52 h 1695"/>
                <a:gd name="T22" fmla="*/ 688 w 688"/>
                <a:gd name="T23" fmla="*/ 77 h 1695"/>
                <a:gd name="T24" fmla="*/ 688 w 688"/>
                <a:gd name="T25" fmla="*/ 1618 h 1695"/>
                <a:gd name="T26" fmla="*/ 684 w 688"/>
                <a:gd name="T27" fmla="*/ 1643 h 1695"/>
                <a:gd name="T28" fmla="*/ 673 w 688"/>
                <a:gd name="T29" fmla="*/ 1663 h 1695"/>
                <a:gd name="T30" fmla="*/ 656 w 688"/>
                <a:gd name="T31" fmla="*/ 1681 h 1695"/>
                <a:gd name="T32" fmla="*/ 634 w 688"/>
                <a:gd name="T33" fmla="*/ 1691 h 1695"/>
                <a:gd name="T34" fmla="*/ 609 w 688"/>
                <a:gd name="T35" fmla="*/ 1695 h 1695"/>
                <a:gd name="T36" fmla="*/ 77 w 688"/>
                <a:gd name="T37" fmla="*/ 1695 h 1695"/>
                <a:gd name="T38" fmla="*/ 52 w 688"/>
                <a:gd name="T39" fmla="*/ 1691 h 1695"/>
                <a:gd name="T40" fmla="*/ 30 w 688"/>
                <a:gd name="T41" fmla="*/ 1681 h 1695"/>
                <a:gd name="T42" fmla="*/ 14 w 688"/>
                <a:gd name="T43" fmla="*/ 1663 h 1695"/>
                <a:gd name="T44" fmla="*/ 3 w 688"/>
                <a:gd name="T45" fmla="*/ 1643 h 1695"/>
                <a:gd name="T46" fmla="*/ 0 w 688"/>
                <a:gd name="T47" fmla="*/ 1618 h 1695"/>
                <a:gd name="T48" fmla="*/ 0 w 688"/>
                <a:gd name="T49" fmla="*/ 77 h 1695"/>
                <a:gd name="T50" fmla="*/ 3 w 688"/>
                <a:gd name="T51" fmla="*/ 52 h 1695"/>
                <a:gd name="T52" fmla="*/ 14 w 688"/>
                <a:gd name="T53" fmla="*/ 32 h 1695"/>
                <a:gd name="T54" fmla="*/ 30 w 688"/>
                <a:gd name="T55" fmla="*/ 14 h 1695"/>
                <a:gd name="T56" fmla="*/ 52 w 688"/>
                <a:gd name="T57" fmla="*/ 4 h 1695"/>
                <a:gd name="T58" fmla="*/ 77 w 688"/>
                <a:gd name="T59" fmla="*/ 0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8" h="1695">
                  <a:moveTo>
                    <a:pt x="156" y="157"/>
                  </a:moveTo>
                  <a:lnTo>
                    <a:pt x="156" y="1539"/>
                  </a:lnTo>
                  <a:lnTo>
                    <a:pt x="532" y="1539"/>
                  </a:lnTo>
                  <a:lnTo>
                    <a:pt x="532" y="157"/>
                  </a:lnTo>
                  <a:lnTo>
                    <a:pt x="156" y="157"/>
                  </a:lnTo>
                  <a:close/>
                  <a:moveTo>
                    <a:pt x="77" y="0"/>
                  </a:moveTo>
                  <a:lnTo>
                    <a:pt x="609" y="0"/>
                  </a:lnTo>
                  <a:lnTo>
                    <a:pt x="634" y="4"/>
                  </a:lnTo>
                  <a:lnTo>
                    <a:pt x="656" y="14"/>
                  </a:lnTo>
                  <a:lnTo>
                    <a:pt x="673" y="32"/>
                  </a:lnTo>
                  <a:lnTo>
                    <a:pt x="684" y="52"/>
                  </a:lnTo>
                  <a:lnTo>
                    <a:pt x="688" y="77"/>
                  </a:lnTo>
                  <a:lnTo>
                    <a:pt x="688" y="1618"/>
                  </a:lnTo>
                  <a:lnTo>
                    <a:pt x="684" y="1643"/>
                  </a:lnTo>
                  <a:lnTo>
                    <a:pt x="673" y="1663"/>
                  </a:lnTo>
                  <a:lnTo>
                    <a:pt x="656" y="1681"/>
                  </a:lnTo>
                  <a:lnTo>
                    <a:pt x="634" y="1691"/>
                  </a:lnTo>
                  <a:lnTo>
                    <a:pt x="609" y="1695"/>
                  </a:lnTo>
                  <a:lnTo>
                    <a:pt x="77" y="1695"/>
                  </a:lnTo>
                  <a:lnTo>
                    <a:pt x="52" y="1691"/>
                  </a:lnTo>
                  <a:lnTo>
                    <a:pt x="30" y="1681"/>
                  </a:lnTo>
                  <a:lnTo>
                    <a:pt x="14" y="1663"/>
                  </a:lnTo>
                  <a:lnTo>
                    <a:pt x="3" y="1643"/>
                  </a:lnTo>
                  <a:lnTo>
                    <a:pt x="0" y="1618"/>
                  </a:lnTo>
                  <a:lnTo>
                    <a:pt x="0" y="77"/>
                  </a:lnTo>
                  <a:lnTo>
                    <a:pt x="3" y="52"/>
                  </a:lnTo>
                  <a:lnTo>
                    <a:pt x="14" y="32"/>
                  </a:lnTo>
                  <a:lnTo>
                    <a:pt x="30" y="14"/>
                  </a:lnTo>
                  <a:lnTo>
                    <a:pt x="52" y="4"/>
                  </a:lnTo>
                  <a:lnTo>
                    <a:pt x="77"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11" name="Freeform 205"/>
            <p:cNvSpPr>
              <a:spLocks noEditPoints="1"/>
            </p:cNvSpPr>
            <p:nvPr/>
          </p:nvSpPr>
          <p:spPr bwMode="auto">
            <a:xfrm>
              <a:off x="3733" y="1580"/>
              <a:ext cx="230" cy="429"/>
            </a:xfrm>
            <a:custGeom>
              <a:avLst/>
              <a:gdLst>
                <a:gd name="T0" fmla="*/ 155 w 688"/>
                <a:gd name="T1" fmla="*/ 1010 h 1286"/>
                <a:gd name="T2" fmla="*/ 155 w 688"/>
                <a:gd name="T3" fmla="*/ 1130 h 1286"/>
                <a:gd name="T4" fmla="*/ 276 w 688"/>
                <a:gd name="T5" fmla="*/ 1130 h 1286"/>
                <a:gd name="T6" fmla="*/ 155 w 688"/>
                <a:gd name="T7" fmla="*/ 1010 h 1286"/>
                <a:gd name="T8" fmla="*/ 155 w 688"/>
                <a:gd name="T9" fmla="*/ 764 h 1286"/>
                <a:gd name="T10" fmla="*/ 155 w 688"/>
                <a:gd name="T11" fmla="*/ 886 h 1286"/>
                <a:gd name="T12" fmla="*/ 400 w 688"/>
                <a:gd name="T13" fmla="*/ 1130 h 1286"/>
                <a:gd name="T14" fmla="*/ 400 w 688"/>
                <a:gd name="T15" fmla="*/ 1132 h 1286"/>
                <a:gd name="T16" fmla="*/ 523 w 688"/>
                <a:gd name="T17" fmla="*/ 1132 h 1286"/>
                <a:gd name="T18" fmla="*/ 155 w 688"/>
                <a:gd name="T19" fmla="*/ 764 h 1286"/>
                <a:gd name="T20" fmla="*/ 155 w 688"/>
                <a:gd name="T21" fmla="*/ 516 h 1286"/>
                <a:gd name="T22" fmla="*/ 155 w 688"/>
                <a:gd name="T23" fmla="*/ 638 h 1286"/>
                <a:gd name="T24" fmla="*/ 532 w 688"/>
                <a:gd name="T25" fmla="*/ 1017 h 1286"/>
                <a:gd name="T26" fmla="*/ 532 w 688"/>
                <a:gd name="T27" fmla="*/ 893 h 1286"/>
                <a:gd name="T28" fmla="*/ 155 w 688"/>
                <a:gd name="T29" fmla="*/ 516 h 1286"/>
                <a:gd name="T30" fmla="*/ 155 w 688"/>
                <a:gd name="T31" fmla="*/ 269 h 1286"/>
                <a:gd name="T32" fmla="*/ 155 w 688"/>
                <a:gd name="T33" fmla="*/ 393 h 1286"/>
                <a:gd name="T34" fmla="*/ 532 w 688"/>
                <a:gd name="T35" fmla="*/ 769 h 1286"/>
                <a:gd name="T36" fmla="*/ 532 w 688"/>
                <a:gd name="T37" fmla="*/ 647 h 1286"/>
                <a:gd name="T38" fmla="*/ 155 w 688"/>
                <a:gd name="T39" fmla="*/ 269 h 1286"/>
                <a:gd name="T40" fmla="*/ 165 w 688"/>
                <a:gd name="T41" fmla="*/ 157 h 1286"/>
                <a:gd name="T42" fmla="*/ 532 w 688"/>
                <a:gd name="T43" fmla="*/ 524 h 1286"/>
                <a:gd name="T44" fmla="*/ 532 w 688"/>
                <a:gd name="T45" fmla="*/ 400 h 1286"/>
                <a:gd name="T46" fmla="*/ 289 w 688"/>
                <a:gd name="T47" fmla="*/ 157 h 1286"/>
                <a:gd name="T48" fmla="*/ 165 w 688"/>
                <a:gd name="T49" fmla="*/ 157 h 1286"/>
                <a:gd name="T50" fmla="*/ 411 w 688"/>
                <a:gd name="T51" fmla="*/ 155 h 1286"/>
                <a:gd name="T52" fmla="*/ 532 w 688"/>
                <a:gd name="T53" fmla="*/ 276 h 1286"/>
                <a:gd name="T54" fmla="*/ 532 w 688"/>
                <a:gd name="T55" fmla="*/ 155 h 1286"/>
                <a:gd name="T56" fmla="*/ 411 w 688"/>
                <a:gd name="T57" fmla="*/ 155 h 1286"/>
                <a:gd name="T58" fmla="*/ 78 w 688"/>
                <a:gd name="T59" fmla="*/ 0 h 1286"/>
                <a:gd name="T60" fmla="*/ 611 w 688"/>
                <a:gd name="T61" fmla="*/ 0 h 1286"/>
                <a:gd name="T62" fmla="*/ 635 w 688"/>
                <a:gd name="T63" fmla="*/ 4 h 1286"/>
                <a:gd name="T64" fmla="*/ 657 w 688"/>
                <a:gd name="T65" fmla="*/ 14 h 1286"/>
                <a:gd name="T66" fmla="*/ 673 w 688"/>
                <a:gd name="T67" fmla="*/ 32 h 1286"/>
                <a:gd name="T68" fmla="*/ 685 w 688"/>
                <a:gd name="T69" fmla="*/ 52 h 1286"/>
                <a:gd name="T70" fmla="*/ 688 w 688"/>
                <a:gd name="T71" fmla="*/ 77 h 1286"/>
                <a:gd name="T72" fmla="*/ 688 w 688"/>
                <a:gd name="T73" fmla="*/ 1209 h 1286"/>
                <a:gd name="T74" fmla="*/ 685 w 688"/>
                <a:gd name="T75" fmla="*/ 1234 h 1286"/>
                <a:gd name="T76" fmla="*/ 673 w 688"/>
                <a:gd name="T77" fmla="*/ 1254 h 1286"/>
                <a:gd name="T78" fmla="*/ 657 w 688"/>
                <a:gd name="T79" fmla="*/ 1272 h 1286"/>
                <a:gd name="T80" fmla="*/ 635 w 688"/>
                <a:gd name="T81" fmla="*/ 1282 h 1286"/>
                <a:gd name="T82" fmla="*/ 611 w 688"/>
                <a:gd name="T83" fmla="*/ 1286 h 1286"/>
                <a:gd name="T84" fmla="*/ 78 w 688"/>
                <a:gd name="T85" fmla="*/ 1286 h 1286"/>
                <a:gd name="T86" fmla="*/ 53 w 688"/>
                <a:gd name="T87" fmla="*/ 1282 h 1286"/>
                <a:gd name="T88" fmla="*/ 32 w 688"/>
                <a:gd name="T89" fmla="*/ 1272 h 1286"/>
                <a:gd name="T90" fmla="*/ 14 w 688"/>
                <a:gd name="T91" fmla="*/ 1254 h 1286"/>
                <a:gd name="T92" fmla="*/ 4 w 688"/>
                <a:gd name="T93" fmla="*/ 1234 h 1286"/>
                <a:gd name="T94" fmla="*/ 0 w 688"/>
                <a:gd name="T95" fmla="*/ 1209 h 1286"/>
                <a:gd name="T96" fmla="*/ 0 w 688"/>
                <a:gd name="T97" fmla="*/ 77 h 1286"/>
                <a:gd name="T98" fmla="*/ 4 w 688"/>
                <a:gd name="T99" fmla="*/ 52 h 1286"/>
                <a:gd name="T100" fmla="*/ 14 w 688"/>
                <a:gd name="T101" fmla="*/ 32 h 1286"/>
                <a:gd name="T102" fmla="*/ 32 w 688"/>
                <a:gd name="T103" fmla="*/ 14 h 1286"/>
                <a:gd name="T104" fmla="*/ 53 w 688"/>
                <a:gd name="T105" fmla="*/ 4 h 1286"/>
                <a:gd name="T106" fmla="*/ 78 w 688"/>
                <a:gd name="T107"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8" h="1286">
                  <a:moveTo>
                    <a:pt x="155" y="1010"/>
                  </a:moveTo>
                  <a:lnTo>
                    <a:pt x="155" y="1130"/>
                  </a:lnTo>
                  <a:lnTo>
                    <a:pt x="276" y="1130"/>
                  </a:lnTo>
                  <a:lnTo>
                    <a:pt x="155" y="1010"/>
                  </a:lnTo>
                  <a:close/>
                  <a:moveTo>
                    <a:pt x="155" y="764"/>
                  </a:moveTo>
                  <a:lnTo>
                    <a:pt x="155" y="886"/>
                  </a:lnTo>
                  <a:lnTo>
                    <a:pt x="400" y="1130"/>
                  </a:lnTo>
                  <a:lnTo>
                    <a:pt x="400" y="1132"/>
                  </a:lnTo>
                  <a:lnTo>
                    <a:pt x="523" y="1132"/>
                  </a:lnTo>
                  <a:lnTo>
                    <a:pt x="155" y="764"/>
                  </a:lnTo>
                  <a:close/>
                  <a:moveTo>
                    <a:pt x="155" y="516"/>
                  </a:moveTo>
                  <a:lnTo>
                    <a:pt x="155" y="638"/>
                  </a:lnTo>
                  <a:lnTo>
                    <a:pt x="532" y="1017"/>
                  </a:lnTo>
                  <a:lnTo>
                    <a:pt x="532" y="893"/>
                  </a:lnTo>
                  <a:lnTo>
                    <a:pt x="155" y="516"/>
                  </a:lnTo>
                  <a:close/>
                  <a:moveTo>
                    <a:pt x="155" y="269"/>
                  </a:moveTo>
                  <a:lnTo>
                    <a:pt x="155" y="393"/>
                  </a:lnTo>
                  <a:lnTo>
                    <a:pt x="532" y="769"/>
                  </a:lnTo>
                  <a:lnTo>
                    <a:pt x="532" y="647"/>
                  </a:lnTo>
                  <a:lnTo>
                    <a:pt x="155" y="269"/>
                  </a:lnTo>
                  <a:close/>
                  <a:moveTo>
                    <a:pt x="165" y="157"/>
                  </a:moveTo>
                  <a:lnTo>
                    <a:pt x="532" y="524"/>
                  </a:lnTo>
                  <a:lnTo>
                    <a:pt x="532" y="400"/>
                  </a:lnTo>
                  <a:lnTo>
                    <a:pt x="289" y="157"/>
                  </a:lnTo>
                  <a:lnTo>
                    <a:pt x="165" y="157"/>
                  </a:lnTo>
                  <a:close/>
                  <a:moveTo>
                    <a:pt x="411" y="155"/>
                  </a:moveTo>
                  <a:lnTo>
                    <a:pt x="532" y="276"/>
                  </a:lnTo>
                  <a:lnTo>
                    <a:pt x="532" y="155"/>
                  </a:lnTo>
                  <a:lnTo>
                    <a:pt x="411" y="155"/>
                  </a:lnTo>
                  <a:close/>
                  <a:moveTo>
                    <a:pt x="78" y="0"/>
                  </a:moveTo>
                  <a:lnTo>
                    <a:pt x="611" y="0"/>
                  </a:lnTo>
                  <a:lnTo>
                    <a:pt x="635" y="4"/>
                  </a:lnTo>
                  <a:lnTo>
                    <a:pt x="657" y="14"/>
                  </a:lnTo>
                  <a:lnTo>
                    <a:pt x="673" y="32"/>
                  </a:lnTo>
                  <a:lnTo>
                    <a:pt x="685" y="52"/>
                  </a:lnTo>
                  <a:lnTo>
                    <a:pt x="688" y="77"/>
                  </a:lnTo>
                  <a:lnTo>
                    <a:pt x="688" y="1209"/>
                  </a:lnTo>
                  <a:lnTo>
                    <a:pt x="685" y="1234"/>
                  </a:lnTo>
                  <a:lnTo>
                    <a:pt x="673" y="1254"/>
                  </a:lnTo>
                  <a:lnTo>
                    <a:pt x="657" y="1272"/>
                  </a:lnTo>
                  <a:lnTo>
                    <a:pt x="635" y="1282"/>
                  </a:lnTo>
                  <a:lnTo>
                    <a:pt x="611" y="1286"/>
                  </a:lnTo>
                  <a:lnTo>
                    <a:pt x="78" y="1286"/>
                  </a:lnTo>
                  <a:lnTo>
                    <a:pt x="53" y="1282"/>
                  </a:lnTo>
                  <a:lnTo>
                    <a:pt x="32" y="1272"/>
                  </a:lnTo>
                  <a:lnTo>
                    <a:pt x="14" y="1254"/>
                  </a:lnTo>
                  <a:lnTo>
                    <a:pt x="4" y="1234"/>
                  </a:lnTo>
                  <a:lnTo>
                    <a:pt x="0" y="1209"/>
                  </a:lnTo>
                  <a:lnTo>
                    <a:pt x="0" y="77"/>
                  </a:lnTo>
                  <a:lnTo>
                    <a:pt x="4" y="52"/>
                  </a:lnTo>
                  <a:lnTo>
                    <a:pt x="14" y="32"/>
                  </a:lnTo>
                  <a:lnTo>
                    <a:pt x="32" y="14"/>
                  </a:lnTo>
                  <a:lnTo>
                    <a:pt x="53" y="4"/>
                  </a:lnTo>
                  <a:lnTo>
                    <a:pt x="78"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12" name="Freeform 206"/>
            <p:cNvSpPr/>
            <p:nvPr/>
          </p:nvSpPr>
          <p:spPr bwMode="auto">
            <a:xfrm>
              <a:off x="4018" y="1235"/>
              <a:ext cx="229" cy="774"/>
            </a:xfrm>
            <a:custGeom>
              <a:avLst/>
              <a:gdLst>
                <a:gd name="T0" fmla="*/ 79 w 689"/>
                <a:gd name="T1" fmla="*/ 0 h 2321"/>
                <a:gd name="T2" fmla="*/ 611 w 689"/>
                <a:gd name="T3" fmla="*/ 0 h 2321"/>
                <a:gd name="T4" fmla="*/ 636 w 689"/>
                <a:gd name="T5" fmla="*/ 4 h 2321"/>
                <a:gd name="T6" fmla="*/ 657 w 689"/>
                <a:gd name="T7" fmla="*/ 14 h 2321"/>
                <a:gd name="T8" fmla="*/ 674 w 689"/>
                <a:gd name="T9" fmla="*/ 32 h 2321"/>
                <a:gd name="T10" fmla="*/ 686 w 689"/>
                <a:gd name="T11" fmla="*/ 54 h 2321"/>
                <a:gd name="T12" fmla="*/ 689 w 689"/>
                <a:gd name="T13" fmla="*/ 78 h 2321"/>
                <a:gd name="T14" fmla="*/ 689 w 689"/>
                <a:gd name="T15" fmla="*/ 2244 h 2321"/>
                <a:gd name="T16" fmla="*/ 686 w 689"/>
                <a:gd name="T17" fmla="*/ 2269 h 2321"/>
                <a:gd name="T18" fmla="*/ 674 w 689"/>
                <a:gd name="T19" fmla="*/ 2289 h 2321"/>
                <a:gd name="T20" fmla="*/ 657 w 689"/>
                <a:gd name="T21" fmla="*/ 2307 h 2321"/>
                <a:gd name="T22" fmla="*/ 636 w 689"/>
                <a:gd name="T23" fmla="*/ 2317 h 2321"/>
                <a:gd name="T24" fmla="*/ 611 w 689"/>
                <a:gd name="T25" fmla="*/ 2321 h 2321"/>
                <a:gd name="T26" fmla="*/ 79 w 689"/>
                <a:gd name="T27" fmla="*/ 2321 h 2321"/>
                <a:gd name="T28" fmla="*/ 54 w 689"/>
                <a:gd name="T29" fmla="*/ 2317 h 2321"/>
                <a:gd name="T30" fmla="*/ 32 w 689"/>
                <a:gd name="T31" fmla="*/ 2307 h 2321"/>
                <a:gd name="T32" fmla="*/ 15 w 689"/>
                <a:gd name="T33" fmla="*/ 2289 h 2321"/>
                <a:gd name="T34" fmla="*/ 5 w 689"/>
                <a:gd name="T35" fmla="*/ 2269 h 2321"/>
                <a:gd name="T36" fmla="*/ 0 w 689"/>
                <a:gd name="T37" fmla="*/ 2244 h 2321"/>
                <a:gd name="T38" fmla="*/ 0 w 689"/>
                <a:gd name="T39" fmla="*/ 78 h 2321"/>
                <a:gd name="T40" fmla="*/ 5 w 689"/>
                <a:gd name="T41" fmla="*/ 54 h 2321"/>
                <a:gd name="T42" fmla="*/ 15 w 689"/>
                <a:gd name="T43" fmla="*/ 32 h 2321"/>
                <a:gd name="T44" fmla="*/ 32 w 689"/>
                <a:gd name="T45" fmla="*/ 14 h 2321"/>
                <a:gd name="T46" fmla="*/ 54 w 689"/>
                <a:gd name="T47" fmla="*/ 4 h 2321"/>
                <a:gd name="T48" fmla="*/ 79 w 689"/>
                <a:gd name="T49" fmla="*/ 0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9" h="2321">
                  <a:moveTo>
                    <a:pt x="79" y="0"/>
                  </a:moveTo>
                  <a:lnTo>
                    <a:pt x="611" y="0"/>
                  </a:lnTo>
                  <a:lnTo>
                    <a:pt x="636" y="4"/>
                  </a:lnTo>
                  <a:lnTo>
                    <a:pt x="657" y="14"/>
                  </a:lnTo>
                  <a:lnTo>
                    <a:pt x="674" y="32"/>
                  </a:lnTo>
                  <a:lnTo>
                    <a:pt x="686" y="54"/>
                  </a:lnTo>
                  <a:lnTo>
                    <a:pt x="689" y="78"/>
                  </a:lnTo>
                  <a:lnTo>
                    <a:pt x="689" y="2244"/>
                  </a:lnTo>
                  <a:lnTo>
                    <a:pt x="686" y="2269"/>
                  </a:lnTo>
                  <a:lnTo>
                    <a:pt x="674" y="2289"/>
                  </a:lnTo>
                  <a:lnTo>
                    <a:pt x="657" y="2307"/>
                  </a:lnTo>
                  <a:lnTo>
                    <a:pt x="636" y="2317"/>
                  </a:lnTo>
                  <a:lnTo>
                    <a:pt x="611" y="2321"/>
                  </a:lnTo>
                  <a:lnTo>
                    <a:pt x="79" y="2321"/>
                  </a:lnTo>
                  <a:lnTo>
                    <a:pt x="54" y="2317"/>
                  </a:lnTo>
                  <a:lnTo>
                    <a:pt x="32" y="2307"/>
                  </a:lnTo>
                  <a:lnTo>
                    <a:pt x="15" y="2289"/>
                  </a:lnTo>
                  <a:lnTo>
                    <a:pt x="5" y="2269"/>
                  </a:lnTo>
                  <a:lnTo>
                    <a:pt x="0" y="2244"/>
                  </a:lnTo>
                  <a:lnTo>
                    <a:pt x="0" y="78"/>
                  </a:lnTo>
                  <a:lnTo>
                    <a:pt x="5" y="54"/>
                  </a:lnTo>
                  <a:lnTo>
                    <a:pt x="15" y="32"/>
                  </a:lnTo>
                  <a:lnTo>
                    <a:pt x="32" y="14"/>
                  </a:lnTo>
                  <a:lnTo>
                    <a:pt x="54" y="4"/>
                  </a:lnTo>
                  <a:lnTo>
                    <a:pt x="79"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grpSp>
      <p:grpSp>
        <p:nvGrpSpPr>
          <p:cNvPr id="13" name="Group 4"/>
          <p:cNvGrpSpPr>
            <a:grpSpLocks noChangeAspect="1"/>
          </p:cNvGrpSpPr>
          <p:nvPr/>
        </p:nvGrpSpPr>
        <p:grpSpPr bwMode="auto">
          <a:xfrm>
            <a:off x="3310889" y="3759112"/>
            <a:ext cx="476186" cy="499412"/>
            <a:chOff x="1772" y="251"/>
            <a:chExt cx="205" cy="215"/>
          </a:xfrm>
          <a:solidFill>
            <a:schemeClr val="accent1"/>
          </a:solidFill>
        </p:grpSpPr>
        <p:sp>
          <p:nvSpPr>
            <p:cNvPr id="14" name="Freeform 6"/>
            <p:cNvSpPr/>
            <p:nvPr/>
          </p:nvSpPr>
          <p:spPr bwMode="auto">
            <a:xfrm>
              <a:off x="1772" y="403"/>
              <a:ext cx="49" cy="63"/>
            </a:xfrm>
            <a:custGeom>
              <a:avLst/>
              <a:gdLst>
                <a:gd name="T0" fmla="*/ 146 w 733"/>
                <a:gd name="T1" fmla="*/ 0 h 954"/>
                <a:gd name="T2" fmla="*/ 586 w 733"/>
                <a:gd name="T3" fmla="*/ 0 h 954"/>
                <a:gd name="T4" fmla="*/ 617 w 733"/>
                <a:gd name="T5" fmla="*/ 3 h 954"/>
                <a:gd name="T6" fmla="*/ 644 w 733"/>
                <a:gd name="T7" fmla="*/ 12 h 954"/>
                <a:gd name="T8" fmla="*/ 669 w 733"/>
                <a:gd name="T9" fmla="*/ 25 h 954"/>
                <a:gd name="T10" fmla="*/ 691 w 733"/>
                <a:gd name="T11" fmla="*/ 44 h 954"/>
                <a:gd name="T12" fmla="*/ 708 w 733"/>
                <a:gd name="T13" fmla="*/ 65 h 954"/>
                <a:gd name="T14" fmla="*/ 722 w 733"/>
                <a:gd name="T15" fmla="*/ 90 h 954"/>
                <a:gd name="T16" fmla="*/ 730 w 733"/>
                <a:gd name="T17" fmla="*/ 118 h 954"/>
                <a:gd name="T18" fmla="*/ 733 w 733"/>
                <a:gd name="T19" fmla="*/ 147 h 954"/>
                <a:gd name="T20" fmla="*/ 733 w 733"/>
                <a:gd name="T21" fmla="*/ 807 h 954"/>
                <a:gd name="T22" fmla="*/ 730 w 733"/>
                <a:gd name="T23" fmla="*/ 836 h 954"/>
                <a:gd name="T24" fmla="*/ 722 w 733"/>
                <a:gd name="T25" fmla="*/ 864 h 954"/>
                <a:gd name="T26" fmla="*/ 708 w 733"/>
                <a:gd name="T27" fmla="*/ 889 h 954"/>
                <a:gd name="T28" fmla="*/ 691 w 733"/>
                <a:gd name="T29" fmla="*/ 910 h 954"/>
                <a:gd name="T30" fmla="*/ 669 w 733"/>
                <a:gd name="T31" fmla="*/ 929 h 954"/>
                <a:gd name="T32" fmla="*/ 644 w 733"/>
                <a:gd name="T33" fmla="*/ 942 h 954"/>
                <a:gd name="T34" fmla="*/ 617 w 733"/>
                <a:gd name="T35" fmla="*/ 951 h 954"/>
                <a:gd name="T36" fmla="*/ 586 w 733"/>
                <a:gd name="T37" fmla="*/ 954 h 954"/>
                <a:gd name="T38" fmla="*/ 146 w 733"/>
                <a:gd name="T39" fmla="*/ 954 h 954"/>
                <a:gd name="T40" fmla="*/ 117 w 733"/>
                <a:gd name="T41" fmla="*/ 951 h 954"/>
                <a:gd name="T42" fmla="*/ 89 w 733"/>
                <a:gd name="T43" fmla="*/ 942 h 954"/>
                <a:gd name="T44" fmla="*/ 65 w 733"/>
                <a:gd name="T45" fmla="*/ 929 h 954"/>
                <a:gd name="T46" fmla="*/ 43 w 733"/>
                <a:gd name="T47" fmla="*/ 910 h 954"/>
                <a:gd name="T48" fmla="*/ 25 w 733"/>
                <a:gd name="T49" fmla="*/ 889 h 954"/>
                <a:gd name="T50" fmla="*/ 11 w 733"/>
                <a:gd name="T51" fmla="*/ 864 h 954"/>
                <a:gd name="T52" fmla="*/ 3 w 733"/>
                <a:gd name="T53" fmla="*/ 836 h 954"/>
                <a:gd name="T54" fmla="*/ 0 w 733"/>
                <a:gd name="T55" fmla="*/ 807 h 954"/>
                <a:gd name="T56" fmla="*/ 0 w 733"/>
                <a:gd name="T57" fmla="*/ 147 h 954"/>
                <a:gd name="T58" fmla="*/ 3 w 733"/>
                <a:gd name="T59" fmla="*/ 118 h 954"/>
                <a:gd name="T60" fmla="*/ 11 w 733"/>
                <a:gd name="T61" fmla="*/ 90 h 954"/>
                <a:gd name="T62" fmla="*/ 25 w 733"/>
                <a:gd name="T63" fmla="*/ 65 h 954"/>
                <a:gd name="T64" fmla="*/ 43 w 733"/>
                <a:gd name="T65" fmla="*/ 44 h 954"/>
                <a:gd name="T66" fmla="*/ 65 w 733"/>
                <a:gd name="T67" fmla="*/ 25 h 954"/>
                <a:gd name="T68" fmla="*/ 89 w 733"/>
                <a:gd name="T69" fmla="*/ 12 h 954"/>
                <a:gd name="T70" fmla="*/ 117 w 733"/>
                <a:gd name="T71" fmla="*/ 3 h 954"/>
                <a:gd name="T72" fmla="*/ 146 w 733"/>
                <a:gd name="T73"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954">
                  <a:moveTo>
                    <a:pt x="146" y="0"/>
                  </a:moveTo>
                  <a:lnTo>
                    <a:pt x="586" y="0"/>
                  </a:lnTo>
                  <a:lnTo>
                    <a:pt x="617" y="3"/>
                  </a:lnTo>
                  <a:lnTo>
                    <a:pt x="644" y="12"/>
                  </a:lnTo>
                  <a:lnTo>
                    <a:pt x="669" y="25"/>
                  </a:lnTo>
                  <a:lnTo>
                    <a:pt x="691" y="44"/>
                  </a:lnTo>
                  <a:lnTo>
                    <a:pt x="708" y="65"/>
                  </a:lnTo>
                  <a:lnTo>
                    <a:pt x="722" y="90"/>
                  </a:lnTo>
                  <a:lnTo>
                    <a:pt x="730" y="118"/>
                  </a:lnTo>
                  <a:lnTo>
                    <a:pt x="733" y="147"/>
                  </a:lnTo>
                  <a:lnTo>
                    <a:pt x="733" y="807"/>
                  </a:lnTo>
                  <a:lnTo>
                    <a:pt x="730" y="836"/>
                  </a:lnTo>
                  <a:lnTo>
                    <a:pt x="722" y="864"/>
                  </a:lnTo>
                  <a:lnTo>
                    <a:pt x="708" y="889"/>
                  </a:lnTo>
                  <a:lnTo>
                    <a:pt x="691" y="910"/>
                  </a:lnTo>
                  <a:lnTo>
                    <a:pt x="669" y="929"/>
                  </a:lnTo>
                  <a:lnTo>
                    <a:pt x="644" y="942"/>
                  </a:lnTo>
                  <a:lnTo>
                    <a:pt x="617" y="951"/>
                  </a:lnTo>
                  <a:lnTo>
                    <a:pt x="586" y="954"/>
                  </a:lnTo>
                  <a:lnTo>
                    <a:pt x="146" y="954"/>
                  </a:lnTo>
                  <a:lnTo>
                    <a:pt x="117" y="951"/>
                  </a:lnTo>
                  <a:lnTo>
                    <a:pt x="89" y="942"/>
                  </a:lnTo>
                  <a:lnTo>
                    <a:pt x="65" y="929"/>
                  </a:lnTo>
                  <a:lnTo>
                    <a:pt x="43" y="910"/>
                  </a:lnTo>
                  <a:lnTo>
                    <a:pt x="25" y="889"/>
                  </a:lnTo>
                  <a:lnTo>
                    <a:pt x="11" y="864"/>
                  </a:lnTo>
                  <a:lnTo>
                    <a:pt x="3" y="836"/>
                  </a:lnTo>
                  <a:lnTo>
                    <a:pt x="0" y="807"/>
                  </a:lnTo>
                  <a:lnTo>
                    <a:pt x="0" y="147"/>
                  </a:lnTo>
                  <a:lnTo>
                    <a:pt x="3" y="118"/>
                  </a:lnTo>
                  <a:lnTo>
                    <a:pt x="11" y="90"/>
                  </a:lnTo>
                  <a:lnTo>
                    <a:pt x="25" y="65"/>
                  </a:lnTo>
                  <a:lnTo>
                    <a:pt x="43" y="44"/>
                  </a:lnTo>
                  <a:lnTo>
                    <a:pt x="65" y="25"/>
                  </a:lnTo>
                  <a:lnTo>
                    <a:pt x="89" y="12"/>
                  </a:lnTo>
                  <a:lnTo>
                    <a:pt x="117" y="3"/>
                  </a:lnTo>
                  <a:lnTo>
                    <a:pt x="146"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15" name="Freeform 7"/>
            <p:cNvSpPr/>
            <p:nvPr/>
          </p:nvSpPr>
          <p:spPr bwMode="auto">
            <a:xfrm>
              <a:off x="1848" y="369"/>
              <a:ext cx="49" cy="97"/>
            </a:xfrm>
            <a:custGeom>
              <a:avLst/>
              <a:gdLst>
                <a:gd name="T0" fmla="*/ 147 w 734"/>
                <a:gd name="T1" fmla="*/ 0 h 1467"/>
                <a:gd name="T2" fmla="*/ 588 w 734"/>
                <a:gd name="T3" fmla="*/ 0 h 1467"/>
                <a:gd name="T4" fmla="*/ 617 w 734"/>
                <a:gd name="T5" fmla="*/ 3 h 1467"/>
                <a:gd name="T6" fmla="*/ 644 w 734"/>
                <a:gd name="T7" fmla="*/ 12 h 1467"/>
                <a:gd name="T8" fmla="*/ 670 w 734"/>
                <a:gd name="T9" fmla="*/ 25 h 1467"/>
                <a:gd name="T10" fmla="*/ 691 w 734"/>
                <a:gd name="T11" fmla="*/ 44 h 1467"/>
                <a:gd name="T12" fmla="*/ 709 w 734"/>
                <a:gd name="T13" fmla="*/ 65 h 1467"/>
                <a:gd name="T14" fmla="*/ 722 w 734"/>
                <a:gd name="T15" fmla="*/ 90 h 1467"/>
                <a:gd name="T16" fmla="*/ 731 w 734"/>
                <a:gd name="T17" fmla="*/ 118 h 1467"/>
                <a:gd name="T18" fmla="*/ 734 w 734"/>
                <a:gd name="T19" fmla="*/ 147 h 1467"/>
                <a:gd name="T20" fmla="*/ 734 w 734"/>
                <a:gd name="T21" fmla="*/ 1320 h 1467"/>
                <a:gd name="T22" fmla="*/ 731 w 734"/>
                <a:gd name="T23" fmla="*/ 1349 h 1467"/>
                <a:gd name="T24" fmla="*/ 722 w 734"/>
                <a:gd name="T25" fmla="*/ 1377 h 1467"/>
                <a:gd name="T26" fmla="*/ 709 w 734"/>
                <a:gd name="T27" fmla="*/ 1402 h 1467"/>
                <a:gd name="T28" fmla="*/ 691 w 734"/>
                <a:gd name="T29" fmla="*/ 1423 h 1467"/>
                <a:gd name="T30" fmla="*/ 670 w 734"/>
                <a:gd name="T31" fmla="*/ 1442 h 1467"/>
                <a:gd name="T32" fmla="*/ 644 w 734"/>
                <a:gd name="T33" fmla="*/ 1455 h 1467"/>
                <a:gd name="T34" fmla="*/ 617 w 734"/>
                <a:gd name="T35" fmla="*/ 1464 h 1467"/>
                <a:gd name="T36" fmla="*/ 588 w 734"/>
                <a:gd name="T37" fmla="*/ 1467 h 1467"/>
                <a:gd name="T38" fmla="*/ 147 w 734"/>
                <a:gd name="T39" fmla="*/ 1467 h 1467"/>
                <a:gd name="T40" fmla="*/ 118 w 734"/>
                <a:gd name="T41" fmla="*/ 1464 h 1467"/>
                <a:gd name="T42" fmla="*/ 90 w 734"/>
                <a:gd name="T43" fmla="*/ 1455 h 1467"/>
                <a:gd name="T44" fmla="*/ 65 w 734"/>
                <a:gd name="T45" fmla="*/ 1442 h 1467"/>
                <a:gd name="T46" fmla="*/ 44 w 734"/>
                <a:gd name="T47" fmla="*/ 1423 h 1467"/>
                <a:gd name="T48" fmla="*/ 26 w 734"/>
                <a:gd name="T49" fmla="*/ 1402 h 1467"/>
                <a:gd name="T50" fmla="*/ 12 w 734"/>
                <a:gd name="T51" fmla="*/ 1377 h 1467"/>
                <a:gd name="T52" fmla="*/ 3 w 734"/>
                <a:gd name="T53" fmla="*/ 1349 h 1467"/>
                <a:gd name="T54" fmla="*/ 0 w 734"/>
                <a:gd name="T55" fmla="*/ 1320 h 1467"/>
                <a:gd name="T56" fmla="*/ 0 w 734"/>
                <a:gd name="T57" fmla="*/ 147 h 1467"/>
                <a:gd name="T58" fmla="*/ 3 w 734"/>
                <a:gd name="T59" fmla="*/ 118 h 1467"/>
                <a:gd name="T60" fmla="*/ 12 w 734"/>
                <a:gd name="T61" fmla="*/ 90 h 1467"/>
                <a:gd name="T62" fmla="*/ 26 w 734"/>
                <a:gd name="T63" fmla="*/ 65 h 1467"/>
                <a:gd name="T64" fmla="*/ 44 w 734"/>
                <a:gd name="T65" fmla="*/ 44 h 1467"/>
                <a:gd name="T66" fmla="*/ 65 w 734"/>
                <a:gd name="T67" fmla="*/ 25 h 1467"/>
                <a:gd name="T68" fmla="*/ 90 w 734"/>
                <a:gd name="T69" fmla="*/ 12 h 1467"/>
                <a:gd name="T70" fmla="*/ 118 w 734"/>
                <a:gd name="T71" fmla="*/ 3 h 1467"/>
                <a:gd name="T72" fmla="*/ 147 w 734"/>
                <a:gd name="T73"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4" h="1467">
                  <a:moveTo>
                    <a:pt x="147" y="0"/>
                  </a:moveTo>
                  <a:lnTo>
                    <a:pt x="588" y="0"/>
                  </a:lnTo>
                  <a:lnTo>
                    <a:pt x="617" y="3"/>
                  </a:lnTo>
                  <a:lnTo>
                    <a:pt x="644" y="12"/>
                  </a:lnTo>
                  <a:lnTo>
                    <a:pt x="670" y="25"/>
                  </a:lnTo>
                  <a:lnTo>
                    <a:pt x="691" y="44"/>
                  </a:lnTo>
                  <a:lnTo>
                    <a:pt x="709" y="65"/>
                  </a:lnTo>
                  <a:lnTo>
                    <a:pt x="722" y="90"/>
                  </a:lnTo>
                  <a:lnTo>
                    <a:pt x="731" y="118"/>
                  </a:lnTo>
                  <a:lnTo>
                    <a:pt x="734" y="147"/>
                  </a:lnTo>
                  <a:lnTo>
                    <a:pt x="734" y="1320"/>
                  </a:lnTo>
                  <a:lnTo>
                    <a:pt x="731" y="1349"/>
                  </a:lnTo>
                  <a:lnTo>
                    <a:pt x="722" y="1377"/>
                  </a:lnTo>
                  <a:lnTo>
                    <a:pt x="709" y="1402"/>
                  </a:lnTo>
                  <a:lnTo>
                    <a:pt x="691" y="1423"/>
                  </a:lnTo>
                  <a:lnTo>
                    <a:pt x="670" y="1442"/>
                  </a:lnTo>
                  <a:lnTo>
                    <a:pt x="644" y="1455"/>
                  </a:lnTo>
                  <a:lnTo>
                    <a:pt x="617" y="1464"/>
                  </a:lnTo>
                  <a:lnTo>
                    <a:pt x="588" y="1467"/>
                  </a:lnTo>
                  <a:lnTo>
                    <a:pt x="147" y="1467"/>
                  </a:lnTo>
                  <a:lnTo>
                    <a:pt x="118" y="1464"/>
                  </a:lnTo>
                  <a:lnTo>
                    <a:pt x="90" y="1455"/>
                  </a:lnTo>
                  <a:lnTo>
                    <a:pt x="65" y="1442"/>
                  </a:lnTo>
                  <a:lnTo>
                    <a:pt x="44" y="1423"/>
                  </a:lnTo>
                  <a:lnTo>
                    <a:pt x="26" y="1402"/>
                  </a:lnTo>
                  <a:lnTo>
                    <a:pt x="12" y="1377"/>
                  </a:lnTo>
                  <a:lnTo>
                    <a:pt x="3" y="1349"/>
                  </a:lnTo>
                  <a:lnTo>
                    <a:pt x="0" y="1320"/>
                  </a:lnTo>
                  <a:lnTo>
                    <a:pt x="0" y="147"/>
                  </a:lnTo>
                  <a:lnTo>
                    <a:pt x="3" y="118"/>
                  </a:lnTo>
                  <a:lnTo>
                    <a:pt x="12" y="90"/>
                  </a:lnTo>
                  <a:lnTo>
                    <a:pt x="26" y="65"/>
                  </a:lnTo>
                  <a:lnTo>
                    <a:pt x="44" y="44"/>
                  </a:lnTo>
                  <a:lnTo>
                    <a:pt x="65" y="25"/>
                  </a:lnTo>
                  <a:lnTo>
                    <a:pt x="90" y="12"/>
                  </a:lnTo>
                  <a:lnTo>
                    <a:pt x="118" y="3"/>
                  </a:lnTo>
                  <a:lnTo>
                    <a:pt x="147"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16" name="Freeform 8"/>
            <p:cNvSpPr/>
            <p:nvPr/>
          </p:nvSpPr>
          <p:spPr bwMode="auto">
            <a:xfrm>
              <a:off x="1924" y="329"/>
              <a:ext cx="49" cy="137"/>
            </a:xfrm>
            <a:custGeom>
              <a:avLst/>
              <a:gdLst>
                <a:gd name="T0" fmla="*/ 146 w 734"/>
                <a:gd name="T1" fmla="*/ 0 h 2053"/>
                <a:gd name="T2" fmla="*/ 587 w 734"/>
                <a:gd name="T3" fmla="*/ 0 h 2053"/>
                <a:gd name="T4" fmla="*/ 616 w 734"/>
                <a:gd name="T5" fmla="*/ 3 h 2053"/>
                <a:gd name="T6" fmla="*/ 644 w 734"/>
                <a:gd name="T7" fmla="*/ 11 h 2053"/>
                <a:gd name="T8" fmla="*/ 669 w 734"/>
                <a:gd name="T9" fmla="*/ 25 h 2053"/>
                <a:gd name="T10" fmla="*/ 690 w 734"/>
                <a:gd name="T11" fmla="*/ 43 h 2053"/>
                <a:gd name="T12" fmla="*/ 708 w 734"/>
                <a:gd name="T13" fmla="*/ 65 h 2053"/>
                <a:gd name="T14" fmla="*/ 722 w 734"/>
                <a:gd name="T15" fmla="*/ 89 h 2053"/>
                <a:gd name="T16" fmla="*/ 731 w 734"/>
                <a:gd name="T17" fmla="*/ 117 h 2053"/>
                <a:gd name="T18" fmla="*/ 734 w 734"/>
                <a:gd name="T19" fmla="*/ 146 h 2053"/>
                <a:gd name="T20" fmla="*/ 734 w 734"/>
                <a:gd name="T21" fmla="*/ 1906 h 2053"/>
                <a:gd name="T22" fmla="*/ 731 w 734"/>
                <a:gd name="T23" fmla="*/ 1935 h 2053"/>
                <a:gd name="T24" fmla="*/ 722 w 734"/>
                <a:gd name="T25" fmla="*/ 1963 h 2053"/>
                <a:gd name="T26" fmla="*/ 708 w 734"/>
                <a:gd name="T27" fmla="*/ 1988 h 2053"/>
                <a:gd name="T28" fmla="*/ 690 w 734"/>
                <a:gd name="T29" fmla="*/ 2009 h 2053"/>
                <a:gd name="T30" fmla="*/ 669 w 734"/>
                <a:gd name="T31" fmla="*/ 2028 h 2053"/>
                <a:gd name="T32" fmla="*/ 644 w 734"/>
                <a:gd name="T33" fmla="*/ 2041 h 2053"/>
                <a:gd name="T34" fmla="*/ 616 w 734"/>
                <a:gd name="T35" fmla="*/ 2050 h 2053"/>
                <a:gd name="T36" fmla="*/ 587 w 734"/>
                <a:gd name="T37" fmla="*/ 2053 h 2053"/>
                <a:gd name="T38" fmla="*/ 146 w 734"/>
                <a:gd name="T39" fmla="*/ 2053 h 2053"/>
                <a:gd name="T40" fmla="*/ 117 w 734"/>
                <a:gd name="T41" fmla="*/ 2050 h 2053"/>
                <a:gd name="T42" fmla="*/ 90 w 734"/>
                <a:gd name="T43" fmla="*/ 2041 h 2053"/>
                <a:gd name="T44" fmla="*/ 64 w 734"/>
                <a:gd name="T45" fmla="*/ 2028 h 2053"/>
                <a:gd name="T46" fmla="*/ 43 w 734"/>
                <a:gd name="T47" fmla="*/ 2009 h 2053"/>
                <a:gd name="T48" fmla="*/ 25 w 734"/>
                <a:gd name="T49" fmla="*/ 1988 h 2053"/>
                <a:gd name="T50" fmla="*/ 12 w 734"/>
                <a:gd name="T51" fmla="*/ 1963 h 2053"/>
                <a:gd name="T52" fmla="*/ 3 w 734"/>
                <a:gd name="T53" fmla="*/ 1935 h 2053"/>
                <a:gd name="T54" fmla="*/ 0 w 734"/>
                <a:gd name="T55" fmla="*/ 1906 h 2053"/>
                <a:gd name="T56" fmla="*/ 0 w 734"/>
                <a:gd name="T57" fmla="*/ 146 h 2053"/>
                <a:gd name="T58" fmla="*/ 3 w 734"/>
                <a:gd name="T59" fmla="*/ 117 h 2053"/>
                <a:gd name="T60" fmla="*/ 12 w 734"/>
                <a:gd name="T61" fmla="*/ 89 h 2053"/>
                <a:gd name="T62" fmla="*/ 25 w 734"/>
                <a:gd name="T63" fmla="*/ 65 h 2053"/>
                <a:gd name="T64" fmla="*/ 43 w 734"/>
                <a:gd name="T65" fmla="*/ 43 h 2053"/>
                <a:gd name="T66" fmla="*/ 64 w 734"/>
                <a:gd name="T67" fmla="*/ 25 h 2053"/>
                <a:gd name="T68" fmla="*/ 90 w 734"/>
                <a:gd name="T69" fmla="*/ 11 h 2053"/>
                <a:gd name="T70" fmla="*/ 117 w 734"/>
                <a:gd name="T71" fmla="*/ 3 h 2053"/>
                <a:gd name="T72" fmla="*/ 146 w 734"/>
                <a:gd name="T73"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4" h="2053">
                  <a:moveTo>
                    <a:pt x="146" y="0"/>
                  </a:moveTo>
                  <a:lnTo>
                    <a:pt x="587" y="0"/>
                  </a:lnTo>
                  <a:lnTo>
                    <a:pt x="616" y="3"/>
                  </a:lnTo>
                  <a:lnTo>
                    <a:pt x="644" y="11"/>
                  </a:lnTo>
                  <a:lnTo>
                    <a:pt x="669" y="25"/>
                  </a:lnTo>
                  <a:lnTo>
                    <a:pt x="690" y="43"/>
                  </a:lnTo>
                  <a:lnTo>
                    <a:pt x="708" y="65"/>
                  </a:lnTo>
                  <a:lnTo>
                    <a:pt x="722" y="89"/>
                  </a:lnTo>
                  <a:lnTo>
                    <a:pt x="731" y="117"/>
                  </a:lnTo>
                  <a:lnTo>
                    <a:pt x="734" y="146"/>
                  </a:lnTo>
                  <a:lnTo>
                    <a:pt x="734" y="1906"/>
                  </a:lnTo>
                  <a:lnTo>
                    <a:pt x="731" y="1935"/>
                  </a:lnTo>
                  <a:lnTo>
                    <a:pt x="722" y="1963"/>
                  </a:lnTo>
                  <a:lnTo>
                    <a:pt x="708" y="1988"/>
                  </a:lnTo>
                  <a:lnTo>
                    <a:pt x="690" y="2009"/>
                  </a:lnTo>
                  <a:lnTo>
                    <a:pt x="669" y="2028"/>
                  </a:lnTo>
                  <a:lnTo>
                    <a:pt x="644" y="2041"/>
                  </a:lnTo>
                  <a:lnTo>
                    <a:pt x="616" y="2050"/>
                  </a:lnTo>
                  <a:lnTo>
                    <a:pt x="587" y="2053"/>
                  </a:lnTo>
                  <a:lnTo>
                    <a:pt x="146" y="2053"/>
                  </a:lnTo>
                  <a:lnTo>
                    <a:pt x="117" y="2050"/>
                  </a:lnTo>
                  <a:lnTo>
                    <a:pt x="90" y="2041"/>
                  </a:lnTo>
                  <a:lnTo>
                    <a:pt x="64" y="2028"/>
                  </a:lnTo>
                  <a:lnTo>
                    <a:pt x="43" y="2009"/>
                  </a:lnTo>
                  <a:lnTo>
                    <a:pt x="25" y="1988"/>
                  </a:lnTo>
                  <a:lnTo>
                    <a:pt x="12" y="1963"/>
                  </a:lnTo>
                  <a:lnTo>
                    <a:pt x="3" y="1935"/>
                  </a:lnTo>
                  <a:lnTo>
                    <a:pt x="0" y="1906"/>
                  </a:lnTo>
                  <a:lnTo>
                    <a:pt x="0" y="146"/>
                  </a:lnTo>
                  <a:lnTo>
                    <a:pt x="3" y="117"/>
                  </a:lnTo>
                  <a:lnTo>
                    <a:pt x="12" y="89"/>
                  </a:lnTo>
                  <a:lnTo>
                    <a:pt x="25" y="65"/>
                  </a:lnTo>
                  <a:lnTo>
                    <a:pt x="43" y="43"/>
                  </a:lnTo>
                  <a:lnTo>
                    <a:pt x="64" y="25"/>
                  </a:lnTo>
                  <a:lnTo>
                    <a:pt x="90" y="11"/>
                  </a:lnTo>
                  <a:lnTo>
                    <a:pt x="117" y="3"/>
                  </a:lnTo>
                  <a:lnTo>
                    <a:pt x="146"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17" name="Freeform 9"/>
            <p:cNvSpPr/>
            <p:nvPr/>
          </p:nvSpPr>
          <p:spPr bwMode="auto">
            <a:xfrm>
              <a:off x="1941" y="251"/>
              <a:ext cx="14" cy="14"/>
            </a:xfrm>
            <a:custGeom>
              <a:avLst/>
              <a:gdLst>
                <a:gd name="T0" fmla="*/ 105 w 209"/>
                <a:gd name="T1" fmla="*/ 0 h 209"/>
                <a:gd name="T2" fmla="*/ 105 w 209"/>
                <a:gd name="T3" fmla="*/ 0 h 209"/>
                <a:gd name="T4" fmla="*/ 129 w 209"/>
                <a:gd name="T5" fmla="*/ 4 h 209"/>
                <a:gd name="T6" fmla="*/ 150 w 209"/>
                <a:gd name="T7" fmla="*/ 11 h 209"/>
                <a:gd name="T8" fmla="*/ 171 w 209"/>
                <a:gd name="T9" fmla="*/ 23 h 209"/>
                <a:gd name="T10" fmla="*/ 187 w 209"/>
                <a:gd name="T11" fmla="*/ 39 h 209"/>
                <a:gd name="T12" fmla="*/ 199 w 209"/>
                <a:gd name="T13" fmla="*/ 59 h 209"/>
                <a:gd name="T14" fmla="*/ 207 w 209"/>
                <a:gd name="T15" fmla="*/ 81 h 209"/>
                <a:gd name="T16" fmla="*/ 209 w 209"/>
                <a:gd name="T17" fmla="*/ 105 h 209"/>
                <a:gd name="T18" fmla="*/ 207 w 209"/>
                <a:gd name="T19" fmla="*/ 129 h 209"/>
                <a:gd name="T20" fmla="*/ 199 w 209"/>
                <a:gd name="T21" fmla="*/ 150 h 209"/>
                <a:gd name="T22" fmla="*/ 187 w 209"/>
                <a:gd name="T23" fmla="*/ 170 h 209"/>
                <a:gd name="T24" fmla="*/ 171 w 209"/>
                <a:gd name="T25" fmla="*/ 186 h 209"/>
                <a:gd name="T26" fmla="*/ 150 w 209"/>
                <a:gd name="T27" fmla="*/ 198 h 209"/>
                <a:gd name="T28" fmla="*/ 129 w 209"/>
                <a:gd name="T29" fmla="*/ 206 h 209"/>
                <a:gd name="T30" fmla="*/ 105 w 209"/>
                <a:gd name="T31" fmla="*/ 209 h 209"/>
                <a:gd name="T32" fmla="*/ 81 w 209"/>
                <a:gd name="T33" fmla="*/ 206 h 209"/>
                <a:gd name="T34" fmla="*/ 59 w 209"/>
                <a:gd name="T35" fmla="*/ 198 h 209"/>
                <a:gd name="T36" fmla="*/ 40 w 209"/>
                <a:gd name="T37" fmla="*/ 186 h 209"/>
                <a:gd name="T38" fmla="*/ 23 w 209"/>
                <a:gd name="T39" fmla="*/ 170 h 209"/>
                <a:gd name="T40" fmla="*/ 11 w 209"/>
                <a:gd name="T41" fmla="*/ 150 h 209"/>
                <a:gd name="T42" fmla="*/ 3 w 209"/>
                <a:gd name="T43" fmla="*/ 129 h 209"/>
                <a:gd name="T44" fmla="*/ 0 w 209"/>
                <a:gd name="T45" fmla="*/ 105 h 209"/>
                <a:gd name="T46" fmla="*/ 3 w 209"/>
                <a:gd name="T47" fmla="*/ 81 h 209"/>
                <a:gd name="T48" fmla="*/ 11 w 209"/>
                <a:gd name="T49" fmla="*/ 59 h 209"/>
                <a:gd name="T50" fmla="*/ 23 w 209"/>
                <a:gd name="T51" fmla="*/ 39 h 209"/>
                <a:gd name="T52" fmla="*/ 40 w 209"/>
                <a:gd name="T53" fmla="*/ 23 h 209"/>
                <a:gd name="T54" fmla="*/ 59 w 209"/>
                <a:gd name="T55" fmla="*/ 11 h 209"/>
                <a:gd name="T56" fmla="*/ 81 w 209"/>
                <a:gd name="T57" fmla="*/ 4 h 209"/>
                <a:gd name="T58" fmla="*/ 105 w 209"/>
                <a:gd name="T5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9" h="209">
                  <a:moveTo>
                    <a:pt x="105" y="0"/>
                  </a:moveTo>
                  <a:lnTo>
                    <a:pt x="105" y="0"/>
                  </a:lnTo>
                  <a:lnTo>
                    <a:pt x="129" y="4"/>
                  </a:lnTo>
                  <a:lnTo>
                    <a:pt x="150" y="11"/>
                  </a:lnTo>
                  <a:lnTo>
                    <a:pt x="171" y="23"/>
                  </a:lnTo>
                  <a:lnTo>
                    <a:pt x="187" y="39"/>
                  </a:lnTo>
                  <a:lnTo>
                    <a:pt x="199" y="59"/>
                  </a:lnTo>
                  <a:lnTo>
                    <a:pt x="207" y="81"/>
                  </a:lnTo>
                  <a:lnTo>
                    <a:pt x="209" y="105"/>
                  </a:lnTo>
                  <a:lnTo>
                    <a:pt x="207" y="129"/>
                  </a:lnTo>
                  <a:lnTo>
                    <a:pt x="199" y="150"/>
                  </a:lnTo>
                  <a:lnTo>
                    <a:pt x="187" y="170"/>
                  </a:lnTo>
                  <a:lnTo>
                    <a:pt x="171" y="186"/>
                  </a:lnTo>
                  <a:lnTo>
                    <a:pt x="150" y="198"/>
                  </a:lnTo>
                  <a:lnTo>
                    <a:pt x="129" y="206"/>
                  </a:lnTo>
                  <a:lnTo>
                    <a:pt x="105" y="209"/>
                  </a:lnTo>
                  <a:lnTo>
                    <a:pt x="81" y="206"/>
                  </a:lnTo>
                  <a:lnTo>
                    <a:pt x="59" y="198"/>
                  </a:lnTo>
                  <a:lnTo>
                    <a:pt x="40" y="186"/>
                  </a:lnTo>
                  <a:lnTo>
                    <a:pt x="23" y="170"/>
                  </a:lnTo>
                  <a:lnTo>
                    <a:pt x="11" y="150"/>
                  </a:lnTo>
                  <a:lnTo>
                    <a:pt x="3" y="129"/>
                  </a:lnTo>
                  <a:lnTo>
                    <a:pt x="0" y="105"/>
                  </a:lnTo>
                  <a:lnTo>
                    <a:pt x="3" y="81"/>
                  </a:lnTo>
                  <a:lnTo>
                    <a:pt x="11" y="59"/>
                  </a:lnTo>
                  <a:lnTo>
                    <a:pt x="23" y="39"/>
                  </a:lnTo>
                  <a:lnTo>
                    <a:pt x="40" y="23"/>
                  </a:lnTo>
                  <a:lnTo>
                    <a:pt x="59" y="11"/>
                  </a:lnTo>
                  <a:lnTo>
                    <a:pt x="81" y="4"/>
                  </a:lnTo>
                  <a:lnTo>
                    <a:pt x="105"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18" name="Freeform 10"/>
            <p:cNvSpPr/>
            <p:nvPr/>
          </p:nvSpPr>
          <p:spPr bwMode="auto">
            <a:xfrm>
              <a:off x="1920" y="254"/>
              <a:ext cx="57" cy="69"/>
            </a:xfrm>
            <a:custGeom>
              <a:avLst/>
              <a:gdLst>
                <a:gd name="T0" fmla="*/ 802 w 853"/>
                <a:gd name="T1" fmla="*/ 0 h 1028"/>
                <a:gd name="T2" fmla="*/ 829 w 853"/>
                <a:gd name="T3" fmla="*/ 11 h 1028"/>
                <a:gd name="T4" fmla="*/ 849 w 853"/>
                <a:gd name="T5" fmla="*/ 37 h 1028"/>
                <a:gd name="T6" fmla="*/ 852 w 853"/>
                <a:gd name="T7" fmla="*/ 66 h 1028"/>
                <a:gd name="T8" fmla="*/ 841 w 853"/>
                <a:gd name="T9" fmla="*/ 94 h 1028"/>
                <a:gd name="T10" fmla="*/ 574 w 853"/>
                <a:gd name="T11" fmla="*/ 296 h 1028"/>
                <a:gd name="T12" fmla="*/ 540 w 853"/>
                <a:gd name="T13" fmla="*/ 308 h 1028"/>
                <a:gd name="T14" fmla="*/ 649 w 853"/>
                <a:gd name="T15" fmla="*/ 953 h 1028"/>
                <a:gd name="T16" fmla="*/ 649 w 853"/>
                <a:gd name="T17" fmla="*/ 983 h 1028"/>
                <a:gd name="T18" fmla="*/ 635 w 853"/>
                <a:gd name="T19" fmla="*/ 1010 h 1028"/>
                <a:gd name="T20" fmla="*/ 608 w 853"/>
                <a:gd name="T21" fmla="*/ 1026 h 1028"/>
                <a:gd name="T22" fmla="*/ 592 w 853"/>
                <a:gd name="T23" fmla="*/ 1028 h 1028"/>
                <a:gd name="T24" fmla="*/ 564 w 853"/>
                <a:gd name="T25" fmla="*/ 1020 h 1028"/>
                <a:gd name="T26" fmla="*/ 541 w 853"/>
                <a:gd name="T27" fmla="*/ 1000 h 1028"/>
                <a:gd name="T28" fmla="*/ 426 w 853"/>
                <a:gd name="T29" fmla="*/ 601 h 1028"/>
                <a:gd name="T30" fmla="*/ 310 w 853"/>
                <a:gd name="T31" fmla="*/ 1000 h 1028"/>
                <a:gd name="T32" fmla="*/ 289 w 853"/>
                <a:gd name="T33" fmla="*/ 1020 h 1028"/>
                <a:gd name="T34" fmla="*/ 259 w 853"/>
                <a:gd name="T35" fmla="*/ 1028 h 1028"/>
                <a:gd name="T36" fmla="*/ 243 w 853"/>
                <a:gd name="T37" fmla="*/ 1026 h 1028"/>
                <a:gd name="T38" fmla="*/ 217 w 853"/>
                <a:gd name="T39" fmla="*/ 1010 h 1028"/>
                <a:gd name="T40" fmla="*/ 202 w 853"/>
                <a:gd name="T41" fmla="*/ 983 h 1028"/>
                <a:gd name="T42" fmla="*/ 202 w 853"/>
                <a:gd name="T43" fmla="*/ 953 h 1028"/>
                <a:gd name="T44" fmla="*/ 311 w 853"/>
                <a:gd name="T45" fmla="*/ 307 h 1028"/>
                <a:gd name="T46" fmla="*/ 278 w 853"/>
                <a:gd name="T47" fmla="*/ 296 h 1028"/>
                <a:gd name="T48" fmla="*/ 12 w 853"/>
                <a:gd name="T49" fmla="*/ 94 h 1028"/>
                <a:gd name="T50" fmla="*/ 0 w 853"/>
                <a:gd name="T51" fmla="*/ 66 h 1028"/>
                <a:gd name="T52" fmla="*/ 3 w 853"/>
                <a:gd name="T53" fmla="*/ 37 h 1028"/>
                <a:gd name="T54" fmla="*/ 22 w 853"/>
                <a:gd name="T55" fmla="*/ 11 h 1028"/>
                <a:gd name="T56" fmla="*/ 49 w 853"/>
                <a:gd name="T57" fmla="*/ 0 h 1028"/>
                <a:gd name="T58" fmla="*/ 80 w 853"/>
                <a:gd name="T59" fmla="*/ 3 h 1028"/>
                <a:gd name="T60" fmla="*/ 332 w 853"/>
                <a:gd name="T61" fmla="*/ 190 h 1028"/>
                <a:gd name="T62" fmla="*/ 386 w 853"/>
                <a:gd name="T63" fmla="*/ 193 h 1028"/>
                <a:gd name="T64" fmla="*/ 411 w 853"/>
                <a:gd name="T65" fmla="*/ 208 h 1028"/>
                <a:gd name="T66" fmla="*/ 426 w 853"/>
                <a:gd name="T67" fmla="*/ 444 h 1028"/>
                <a:gd name="T68" fmla="*/ 441 w 853"/>
                <a:gd name="T69" fmla="*/ 208 h 1028"/>
                <a:gd name="T70" fmla="*/ 466 w 853"/>
                <a:gd name="T71" fmla="*/ 193 h 1028"/>
                <a:gd name="T72" fmla="*/ 519 w 853"/>
                <a:gd name="T73" fmla="*/ 190 h 1028"/>
                <a:gd name="T74" fmla="*/ 773 w 853"/>
                <a:gd name="T75" fmla="*/ 3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1028">
                  <a:moveTo>
                    <a:pt x="787" y="0"/>
                  </a:moveTo>
                  <a:lnTo>
                    <a:pt x="802" y="0"/>
                  </a:lnTo>
                  <a:lnTo>
                    <a:pt x="816" y="4"/>
                  </a:lnTo>
                  <a:lnTo>
                    <a:pt x="829" y="11"/>
                  </a:lnTo>
                  <a:lnTo>
                    <a:pt x="841" y="23"/>
                  </a:lnTo>
                  <a:lnTo>
                    <a:pt x="849" y="37"/>
                  </a:lnTo>
                  <a:lnTo>
                    <a:pt x="853" y="52"/>
                  </a:lnTo>
                  <a:lnTo>
                    <a:pt x="852" y="66"/>
                  </a:lnTo>
                  <a:lnTo>
                    <a:pt x="848" y="81"/>
                  </a:lnTo>
                  <a:lnTo>
                    <a:pt x="841" y="94"/>
                  </a:lnTo>
                  <a:lnTo>
                    <a:pt x="828" y="106"/>
                  </a:lnTo>
                  <a:lnTo>
                    <a:pt x="574" y="296"/>
                  </a:lnTo>
                  <a:lnTo>
                    <a:pt x="557" y="304"/>
                  </a:lnTo>
                  <a:lnTo>
                    <a:pt x="540" y="308"/>
                  </a:lnTo>
                  <a:lnTo>
                    <a:pt x="540" y="573"/>
                  </a:lnTo>
                  <a:lnTo>
                    <a:pt x="649" y="953"/>
                  </a:lnTo>
                  <a:lnTo>
                    <a:pt x="651" y="968"/>
                  </a:lnTo>
                  <a:lnTo>
                    <a:pt x="649" y="983"/>
                  </a:lnTo>
                  <a:lnTo>
                    <a:pt x="644" y="998"/>
                  </a:lnTo>
                  <a:lnTo>
                    <a:pt x="635" y="1010"/>
                  </a:lnTo>
                  <a:lnTo>
                    <a:pt x="622" y="1019"/>
                  </a:lnTo>
                  <a:lnTo>
                    <a:pt x="608" y="1026"/>
                  </a:lnTo>
                  <a:lnTo>
                    <a:pt x="600" y="1027"/>
                  </a:lnTo>
                  <a:lnTo>
                    <a:pt x="592" y="1028"/>
                  </a:lnTo>
                  <a:lnTo>
                    <a:pt x="577" y="1026"/>
                  </a:lnTo>
                  <a:lnTo>
                    <a:pt x="564" y="1020"/>
                  </a:lnTo>
                  <a:lnTo>
                    <a:pt x="551" y="1012"/>
                  </a:lnTo>
                  <a:lnTo>
                    <a:pt x="541" y="1000"/>
                  </a:lnTo>
                  <a:lnTo>
                    <a:pt x="535" y="985"/>
                  </a:lnTo>
                  <a:lnTo>
                    <a:pt x="426" y="601"/>
                  </a:lnTo>
                  <a:lnTo>
                    <a:pt x="316" y="985"/>
                  </a:lnTo>
                  <a:lnTo>
                    <a:pt x="310" y="1000"/>
                  </a:lnTo>
                  <a:lnTo>
                    <a:pt x="301" y="1012"/>
                  </a:lnTo>
                  <a:lnTo>
                    <a:pt x="289" y="1020"/>
                  </a:lnTo>
                  <a:lnTo>
                    <a:pt x="274" y="1026"/>
                  </a:lnTo>
                  <a:lnTo>
                    <a:pt x="259" y="1028"/>
                  </a:lnTo>
                  <a:lnTo>
                    <a:pt x="251" y="1027"/>
                  </a:lnTo>
                  <a:lnTo>
                    <a:pt x="243" y="1026"/>
                  </a:lnTo>
                  <a:lnTo>
                    <a:pt x="229" y="1019"/>
                  </a:lnTo>
                  <a:lnTo>
                    <a:pt x="217" y="1010"/>
                  </a:lnTo>
                  <a:lnTo>
                    <a:pt x="209" y="998"/>
                  </a:lnTo>
                  <a:lnTo>
                    <a:pt x="202" y="983"/>
                  </a:lnTo>
                  <a:lnTo>
                    <a:pt x="200" y="968"/>
                  </a:lnTo>
                  <a:lnTo>
                    <a:pt x="202" y="953"/>
                  </a:lnTo>
                  <a:lnTo>
                    <a:pt x="311" y="573"/>
                  </a:lnTo>
                  <a:lnTo>
                    <a:pt x="311" y="307"/>
                  </a:lnTo>
                  <a:lnTo>
                    <a:pt x="294" y="304"/>
                  </a:lnTo>
                  <a:lnTo>
                    <a:pt x="278" y="296"/>
                  </a:lnTo>
                  <a:lnTo>
                    <a:pt x="23" y="106"/>
                  </a:lnTo>
                  <a:lnTo>
                    <a:pt x="12" y="94"/>
                  </a:lnTo>
                  <a:lnTo>
                    <a:pt x="4" y="81"/>
                  </a:lnTo>
                  <a:lnTo>
                    <a:pt x="0" y="66"/>
                  </a:lnTo>
                  <a:lnTo>
                    <a:pt x="0" y="52"/>
                  </a:lnTo>
                  <a:lnTo>
                    <a:pt x="3" y="37"/>
                  </a:lnTo>
                  <a:lnTo>
                    <a:pt x="11" y="23"/>
                  </a:lnTo>
                  <a:lnTo>
                    <a:pt x="22" y="11"/>
                  </a:lnTo>
                  <a:lnTo>
                    <a:pt x="35" y="4"/>
                  </a:lnTo>
                  <a:lnTo>
                    <a:pt x="49" y="0"/>
                  </a:lnTo>
                  <a:lnTo>
                    <a:pt x="64" y="0"/>
                  </a:lnTo>
                  <a:lnTo>
                    <a:pt x="80" y="3"/>
                  </a:lnTo>
                  <a:lnTo>
                    <a:pt x="93" y="11"/>
                  </a:lnTo>
                  <a:lnTo>
                    <a:pt x="332" y="190"/>
                  </a:lnTo>
                  <a:lnTo>
                    <a:pt x="371" y="190"/>
                  </a:lnTo>
                  <a:lnTo>
                    <a:pt x="386" y="193"/>
                  </a:lnTo>
                  <a:lnTo>
                    <a:pt x="399" y="199"/>
                  </a:lnTo>
                  <a:lnTo>
                    <a:pt x="411" y="208"/>
                  </a:lnTo>
                  <a:lnTo>
                    <a:pt x="384" y="409"/>
                  </a:lnTo>
                  <a:lnTo>
                    <a:pt x="426" y="444"/>
                  </a:lnTo>
                  <a:lnTo>
                    <a:pt x="468" y="409"/>
                  </a:lnTo>
                  <a:lnTo>
                    <a:pt x="441" y="208"/>
                  </a:lnTo>
                  <a:lnTo>
                    <a:pt x="452" y="199"/>
                  </a:lnTo>
                  <a:lnTo>
                    <a:pt x="466" y="193"/>
                  </a:lnTo>
                  <a:lnTo>
                    <a:pt x="481" y="190"/>
                  </a:lnTo>
                  <a:lnTo>
                    <a:pt x="519" y="190"/>
                  </a:lnTo>
                  <a:lnTo>
                    <a:pt x="758" y="11"/>
                  </a:lnTo>
                  <a:lnTo>
                    <a:pt x="773" y="3"/>
                  </a:lnTo>
                  <a:lnTo>
                    <a:pt x="787"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grpSp>
      <p:grpSp>
        <p:nvGrpSpPr>
          <p:cNvPr id="19" name="Group 150"/>
          <p:cNvGrpSpPr/>
          <p:nvPr/>
        </p:nvGrpSpPr>
        <p:grpSpPr>
          <a:xfrm>
            <a:off x="6504641" y="3635716"/>
            <a:ext cx="603374" cy="604393"/>
            <a:chOff x="301625" y="3662363"/>
            <a:chExt cx="939800" cy="941387"/>
          </a:xfrm>
          <a:solidFill>
            <a:schemeClr val="accent1"/>
          </a:solidFill>
        </p:grpSpPr>
        <p:sp>
          <p:nvSpPr>
            <p:cNvPr id="20" name="Freeform 1422"/>
            <p:cNvSpPr/>
            <p:nvPr/>
          </p:nvSpPr>
          <p:spPr bwMode="auto">
            <a:xfrm>
              <a:off x="811213" y="3811588"/>
              <a:ext cx="26988" cy="63500"/>
            </a:xfrm>
            <a:custGeom>
              <a:avLst/>
              <a:gdLst>
                <a:gd name="T0" fmla="*/ 103 w 103"/>
                <a:gd name="T1" fmla="*/ 0 h 242"/>
                <a:gd name="T2" fmla="*/ 103 w 103"/>
                <a:gd name="T3" fmla="*/ 242 h 242"/>
                <a:gd name="T4" fmla="*/ 75 w 103"/>
                <a:gd name="T5" fmla="*/ 234 h 242"/>
                <a:gd name="T6" fmla="*/ 52 w 103"/>
                <a:gd name="T7" fmla="*/ 223 h 242"/>
                <a:gd name="T8" fmla="*/ 35 w 103"/>
                <a:gd name="T9" fmla="*/ 210 h 242"/>
                <a:gd name="T10" fmla="*/ 22 w 103"/>
                <a:gd name="T11" fmla="*/ 197 h 242"/>
                <a:gd name="T12" fmla="*/ 12 w 103"/>
                <a:gd name="T13" fmla="*/ 183 h 242"/>
                <a:gd name="T14" fmla="*/ 7 w 103"/>
                <a:gd name="T15" fmla="*/ 169 h 242"/>
                <a:gd name="T16" fmla="*/ 3 w 103"/>
                <a:gd name="T17" fmla="*/ 155 h 242"/>
                <a:gd name="T18" fmla="*/ 0 w 103"/>
                <a:gd name="T19" fmla="*/ 142 h 242"/>
                <a:gd name="T20" fmla="*/ 0 w 103"/>
                <a:gd name="T21" fmla="*/ 131 h 242"/>
                <a:gd name="T22" fmla="*/ 0 w 103"/>
                <a:gd name="T23" fmla="*/ 122 h 242"/>
                <a:gd name="T24" fmla="*/ 0 w 103"/>
                <a:gd name="T25" fmla="*/ 112 h 242"/>
                <a:gd name="T26" fmla="*/ 0 w 103"/>
                <a:gd name="T27" fmla="*/ 100 h 242"/>
                <a:gd name="T28" fmla="*/ 3 w 103"/>
                <a:gd name="T29" fmla="*/ 87 h 242"/>
                <a:gd name="T30" fmla="*/ 7 w 103"/>
                <a:gd name="T31" fmla="*/ 74 h 242"/>
                <a:gd name="T32" fmla="*/ 12 w 103"/>
                <a:gd name="T33" fmla="*/ 60 h 242"/>
                <a:gd name="T34" fmla="*/ 22 w 103"/>
                <a:gd name="T35" fmla="*/ 46 h 242"/>
                <a:gd name="T36" fmla="*/ 35 w 103"/>
                <a:gd name="T37" fmla="*/ 32 h 242"/>
                <a:gd name="T38" fmla="*/ 52 w 103"/>
                <a:gd name="T39" fmla="*/ 20 h 242"/>
                <a:gd name="T40" fmla="*/ 75 w 103"/>
                <a:gd name="T41" fmla="*/ 9 h 242"/>
                <a:gd name="T42" fmla="*/ 103 w 103"/>
                <a:gd name="T4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242">
                  <a:moveTo>
                    <a:pt x="103" y="0"/>
                  </a:moveTo>
                  <a:lnTo>
                    <a:pt x="103" y="242"/>
                  </a:lnTo>
                  <a:lnTo>
                    <a:pt x="75" y="234"/>
                  </a:lnTo>
                  <a:lnTo>
                    <a:pt x="52" y="223"/>
                  </a:lnTo>
                  <a:lnTo>
                    <a:pt x="35" y="210"/>
                  </a:lnTo>
                  <a:lnTo>
                    <a:pt x="22" y="197"/>
                  </a:lnTo>
                  <a:lnTo>
                    <a:pt x="12" y="183"/>
                  </a:lnTo>
                  <a:lnTo>
                    <a:pt x="7" y="169"/>
                  </a:lnTo>
                  <a:lnTo>
                    <a:pt x="3" y="155"/>
                  </a:lnTo>
                  <a:lnTo>
                    <a:pt x="0" y="142"/>
                  </a:lnTo>
                  <a:lnTo>
                    <a:pt x="0" y="131"/>
                  </a:lnTo>
                  <a:lnTo>
                    <a:pt x="0" y="122"/>
                  </a:lnTo>
                  <a:lnTo>
                    <a:pt x="0" y="112"/>
                  </a:lnTo>
                  <a:lnTo>
                    <a:pt x="0" y="100"/>
                  </a:lnTo>
                  <a:lnTo>
                    <a:pt x="3" y="87"/>
                  </a:lnTo>
                  <a:lnTo>
                    <a:pt x="7" y="74"/>
                  </a:lnTo>
                  <a:lnTo>
                    <a:pt x="12" y="60"/>
                  </a:lnTo>
                  <a:lnTo>
                    <a:pt x="22" y="46"/>
                  </a:lnTo>
                  <a:lnTo>
                    <a:pt x="35" y="32"/>
                  </a:lnTo>
                  <a:lnTo>
                    <a:pt x="52" y="20"/>
                  </a:lnTo>
                  <a:lnTo>
                    <a:pt x="75" y="9"/>
                  </a:lnTo>
                  <a:lnTo>
                    <a:pt x="103"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1" name="Freeform 1423"/>
            <p:cNvSpPr/>
            <p:nvPr/>
          </p:nvSpPr>
          <p:spPr bwMode="auto">
            <a:xfrm>
              <a:off x="893763" y="3937000"/>
              <a:ext cx="26988" cy="63500"/>
            </a:xfrm>
            <a:custGeom>
              <a:avLst/>
              <a:gdLst>
                <a:gd name="T0" fmla="*/ 0 w 103"/>
                <a:gd name="T1" fmla="*/ 0 h 243"/>
                <a:gd name="T2" fmla="*/ 27 w 103"/>
                <a:gd name="T3" fmla="*/ 10 h 243"/>
                <a:gd name="T4" fmla="*/ 50 w 103"/>
                <a:gd name="T5" fmla="*/ 21 h 243"/>
                <a:gd name="T6" fmla="*/ 67 w 103"/>
                <a:gd name="T7" fmla="*/ 33 h 243"/>
                <a:gd name="T8" fmla="*/ 80 w 103"/>
                <a:gd name="T9" fmla="*/ 47 h 243"/>
                <a:gd name="T10" fmla="*/ 90 w 103"/>
                <a:gd name="T11" fmla="*/ 61 h 243"/>
                <a:gd name="T12" fmla="*/ 96 w 103"/>
                <a:gd name="T13" fmla="*/ 75 h 243"/>
                <a:gd name="T14" fmla="*/ 99 w 103"/>
                <a:gd name="T15" fmla="*/ 88 h 243"/>
                <a:gd name="T16" fmla="*/ 102 w 103"/>
                <a:gd name="T17" fmla="*/ 101 h 243"/>
                <a:gd name="T18" fmla="*/ 103 w 103"/>
                <a:gd name="T19" fmla="*/ 112 h 243"/>
                <a:gd name="T20" fmla="*/ 103 w 103"/>
                <a:gd name="T21" fmla="*/ 122 h 243"/>
                <a:gd name="T22" fmla="*/ 103 w 103"/>
                <a:gd name="T23" fmla="*/ 132 h 243"/>
                <a:gd name="T24" fmla="*/ 102 w 103"/>
                <a:gd name="T25" fmla="*/ 143 h 243"/>
                <a:gd name="T26" fmla="*/ 99 w 103"/>
                <a:gd name="T27" fmla="*/ 156 h 243"/>
                <a:gd name="T28" fmla="*/ 96 w 103"/>
                <a:gd name="T29" fmla="*/ 170 h 243"/>
                <a:gd name="T30" fmla="*/ 90 w 103"/>
                <a:gd name="T31" fmla="*/ 184 h 243"/>
                <a:gd name="T32" fmla="*/ 80 w 103"/>
                <a:gd name="T33" fmla="*/ 198 h 243"/>
                <a:gd name="T34" fmla="*/ 67 w 103"/>
                <a:gd name="T35" fmla="*/ 211 h 243"/>
                <a:gd name="T36" fmla="*/ 50 w 103"/>
                <a:gd name="T37" fmla="*/ 222 h 243"/>
                <a:gd name="T38" fmla="*/ 27 w 103"/>
                <a:gd name="T39" fmla="*/ 234 h 243"/>
                <a:gd name="T40" fmla="*/ 0 w 103"/>
                <a:gd name="T41" fmla="*/ 243 h 243"/>
                <a:gd name="T42" fmla="*/ 0 w 103"/>
                <a:gd name="T43"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243">
                  <a:moveTo>
                    <a:pt x="0" y="0"/>
                  </a:moveTo>
                  <a:lnTo>
                    <a:pt x="27" y="10"/>
                  </a:lnTo>
                  <a:lnTo>
                    <a:pt x="50" y="21"/>
                  </a:lnTo>
                  <a:lnTo>
                    <a:pt x="67" y="33"/>
                  </a:lnTo>
                  <a:lnTo>
                    <a:pt x="80" y="47"/>
                  </a:lnTo>
                  <a:lnTo>
                    <a:pt x="90" y="61"/>
                  </a:lnTo>
                  <a:lnTo>
                    <a:pt x="96" y="75"/>
                  </a:lnTo>
                  <a:lnTo>
                    <a:pt x="99" y="88"/>
                  </a:lnTo>
                  <a:lnTo>
                    <a:pt x="102" y="101"/>
                  </a:lnTo>
                  <a:lnTo>
                    <a:pt x="103" y="112"/>
                  </a:lnTo>
                  <a:lnTo>
                    <a:pt x="103" y="122"/>
                  </a:lnTo>
                  <a:lnTo>
                    <a:pt x="103" y="132"/>
                  </a:lnTo>
                  <a:lnTo>
                    <a:pt x="102" y="143"/>
                  </a:lnTo>
                  <a:lnTo>
                    <a:pt x="99" y="156"/>
                  </a:lnTo>
                  <a:lnTo>
                    <a:pt x="96" y="170"/>
                  </a:lnTo>
                  <a:lnTo>
                    <a:pt x="90" y="184"/>
                  </a:lnTo>
                  <a:lnTo>
                    <a:pt x="80" y="198"/>
                  </a:lnTo>
                  <a:lnTo>
                    <a:pt x="67" y="211"/>
                  </a:lnTo>
                  <a:lnTo>
                    <a:pt x="50" y="222"/>
                  </a:lnTo>
                  <a:lnTo>
                    <a:pt x="27" y="234"/>
                  </a:lnTo>
                  <a:lnTo>
                    <a:pt x="0" y="243"/>
                  </a:lnTo>
                  <a:lnTo>
                    <a:pt x="0"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2" name="Freeform 1424"/>
            <p:cNvSpPr>
              <a:spLocks noEditPoints="1"/>
            </p:cNvSpPr>
            <p:nvPr/>
          </p:nvSpPr>
          <p:spPr bwMode="auto">
            <a:xfrm>
              <a:off x="622300" y="3662363"/>
              <a:ext cx="487363" cy="487362"/>
            </a:xfrm>
            <a:custGeom>
              <a:avLst/>
              <a:gdLst>
                <a:gd name="T0" fmla="*/ 766 w 1842"/>
                <a:gd name="T1" fmla="*/ 357 h 1843"/>
                <a:gd name="T2" fmla="*/ 640 w 1842"/>
                <a:gd name="T3" fmla="*/ 411 h 1843"/>
                <a:gd name="T4" fmla="*/ 557 w 1842"/>
                <a:gd name="T5" fmla="*/ 493 h 1843"/>
                <a:gd name="T6" fmla="*/ 511 w 1842"/>
                <a:gd name="T7" fmla="*/ 599 h 1843"/>
                <a:gd name="T8" fmla="*/ 504 w 1842"/>
                <a:gd name="T9" fmla="*/ 726 h 1843"/>
                <a:gd name="T10" fmla="*/ 537 w 1842"/>
                <a:gd name="T11" fmla="*/ 841 h 1843"/>
                <a:gd name="T12" fmla="*/ 609 w 1842"/>
                <a:gd name="T13" fmla="*/ 930 h 1843"/>
                <a:gd name="T14" fmla="*/ 721 w 1842"/>
                <a:gd name="T15" fmla="*/ 995 h 1843"/>
                <a:gd name="T16" fmla="*/ 816 w 1842"/>
                <a:gd name="T17" fmla="*/ 1281 h 1843"/>
                <a:gd name="T18" fmla="*/ 748 w 1842"/>
                <a:gd name="T19" fmla="*/ 1249 h 1843"/>
                <a:gd name="T20" fmla="*/ 720 w 1842"/>
                <a:gd name="T21" fmla="*/ 1208 h 1843"/>
                <a:gd name="T22" fmla="*/ 713 w 1842"/>
                <a:gd name="T23" fmla="*/ 1170 h 1843"/>
                <a:gd name="T24" fmla="*/ 504 w 1842"/>
                <a:gd name="T25" fmla="*/ 1202 h 1843"/>
                <a:gd name="T26" fmla="*/ 537 w 1842"/>
                <a:gd name="T27" fmla="*/ 1318 h 1843"/>
                <a:gd name="T28" fmla="*/ 609 w 1842"/>
                <a:gd name="T29" fmla="*/ 1407 h 1843"/>
                <a:gd name="T30" fmla="*/ 721 w 1842"/>
                <a:gd name="T31" fmla="*/ 1472 h 1843"/>
                <a:gd name="T32" fmla="*/ 816 w 1842"/>
                <a:gd name="T33" fmla="*/ 1600 h 1843"/>
                <a:gd name="T34" fmla="*/ 1076 w 1842"/>
                <a:gd name="T35" fmla="*/ 1486 h 1843"/>
                <a:gd name="T36" fmla="*/ 1202 w 1842"/>
                <a:gd name="T37" fmla="*/ 1432 h 1843"/>
                <a:gd name="T38" fmla="*/ 1286 w 1842"/>
                <a:gd name="T39" fmla="*/ 1350 h 1843"/>
                <a:gd name="T40" fmla="*/ 1332 w 1842"/>
                <a:gd name="T41" fmla="*/ 1243 h 1843"/>
                <a:gd name="T42" fmla="*/ 1339 w 1842"/>
                <a:gd name="T43" fmla="*/ 1117 h 1843"/>
                <a:gd name="T44" fmla="*/ 1305 w 1842"/>
                <a:gd name="T45" fmla="*/ 1003 h 1843"/>
                <a:gd name="T46" fmla="*/ 1234 w 1842"/>
                <a:gd name="T47" fmla="*/ 912 h 1843"/>
                <a:gd name="T48" fmla="*/ 1122 w 1842"/>
                <a:gd name="T49" fmla="*/ 847 h 1843"/>
                <a:gd name="T50" fmla="*/ 1027 w 1842"/>
                <a:gd name="T51" fmla="*/ 562 h 1843"/>
                <a:gd name="T52" fmla="*/ 1094 w 1842"/>
                <a:gd name="T53" fmla="*/ 594 h 1843"/>
                <a:gd name="T54" fmla="*/ 1123 w 1842"/>
                <a:gd name="T55" fmla="*/ 636 h 1843"/>
                <a:gd name="T56" fmla="*/ 1130 w 1842"/>
                <a:gd name="T57" fmla="*/ 674 h 1843"/>
                <a:gd name="T58" fmla="*/ 1339 w 1842"/>
                <a:gd name="T59" fmla="*/ 640 h 1843"/>
                <a:gd name="T60" fmla="*/ 1305 w 1842"/>
                <a:gd name="T61" fmla="*/ 526 h 1843"/>
                <a:gd name="T62" fmla="*/ 1234 w 1842"/>
                <a:gd name="T63" fmla="*/ 436 h 1843"/>
                <a:gd name="T64" fmla="*/ 1122 w 1842"/>
                <a:gd name="T65" fmla="*/ 371 h 1843"/>
                <a:gd name="T66" fmla="*/ 1027 w 1842"/>
                <a:gd name="T67" fmla="*/ 243 h 1843"/>
                <a:gd name="T68" fmla="*/ 1000 w 1842"/>
                <a:gd name="T69" fmla="*/ 3 h 1843"/>
                <a:gd name="T70" fmla="*/ 1227 w 1842"/>
                <a:gd name="T71" fmla="*/ 52 h 1843"/>
                <a:gd name="T72" fmla="*/ 1428 w 1842"/>
                <a:gd name="T73" fmla="*/ 152 h 1843"/>
                <a:gd name="T74" fmla="*/ 1599 w 1842"/>
                <a:gd name="T75" fmla="*/ 298 h 1843"/>
                <a:gd name="T76" fmla="*/ 1729 w 1842"/>
                <a:gd name="T77" fmla="*/ 479 h 1843"/>
                <a:gd name="T78" fmla="*/ 1813 w 1842"/>
                <a:gd name="T79" fmla="*/ 689 h 1843"/>
                <a:gd name="T80" fmla="*/ 1842 w 1842"/>
                <a:gd name="T81" fmla="*/ 922 h 1843"/>
                <a:gd name="T82" fmla="*/ 1813 w 1842"/>
                <a:gd name="T83" fmla="*/ 1154 h 1843"/>
                <a:gd name="T84" fmla="*/ 1729 w 1842"/>
                <a:gd name="T85" fmla="*/ 1365 h 1843"/>
                <a:gd name="T86" fmla="*/ 1599 w 1842"/>
                <a:gd name="T87" fmla="*/ 1546 h 1843"/>
                <a:gd name="T88" fmla="*/ 1428 w 1842"/>
                <a:gd name="T89" fmla="*/ 1691 h 1843"/>
                <a:gd name="T90" fmla="*/ 1227 w 1842"/>
                <a:gd name="T91" fmla="*/ 1791 h 1843"/>
                <a:gd name="T92" fmla="*/ 1000 w 1842"/>
                <a:gd name="T93" fmla="*/ 1839 h 1843"/>
                <a:gd name="T94" fmla="*/ 764 w 1842"/>
                <a:gd name="T95" fmla="*/ 1830 h 1843"/>
                <a:gd name="T96" fmla="*/ 545 w 1842"/>
                <a:gd name="T97" fmla="*/ 1763 h 1843"/>
                <a:gd name="T98" fmla="*/ 353 w 1842"/>
                <a:gd name="T99" fmla="*/ 1647 h 1843"/>
                <a:gd name="T100" fmla="*/ 196 w 1842"/>
                <a:gd name="T101" fmla="*/ 1489 h 1843"/>
                <a:gd name="T102" fmla="*/ 80 w 1842"/>
                <a:gd name="T103" fmla="*/ 1297 h 1843"/>
                <a:gd name="T104" fmla="*/ 13 w 1842"/>
                <a:gd name="T105" fmla="*/ 1078 h 1843"/>
                <a:gd name="T106" fmla="*/ 3 w 1842"/>
                <a:gd name="T107" fmla="*/ 842 h 1843"/>
                <a:gd name="T108" fmla="*/ 51 w 1842"/>
                <a:gd name="T109" fmla="*/ 616 h 1843"/>
                <a:gd name="T110" fmla="*/ 152 w 1842"/>
                <a:gd name="T111" fmla="*/ 414 h 1843"/>
                <a:gd name="T112" fmla="*/ 297 w 1842"/>
                <a:gd name="T113" fmla="*/ 245 h 1843"/>
                <a:gd name="T114" fmla="*/ 478 w 1842"/>
                <a:gd name="T115" fmla="*/ 113 h 1843"/>
                <a:gd name="T116" fmla="*/ 689 w 1842"/>
                <a:gd name="T117" fmla="*/ 30 h 1843"/>
                <a:gd name="T118" fmla="*/ 922 w 1842"/>
                <a:gd name="T119"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42" h="1843">
                  <a:moveTo>
                    <a:pt x="816" y="243"/>
                  </a:moveTo>
                  <a:lnTo>
                    <a:pt x="816" y="347"/>
                  </a:lnTo>
                  <a:lnTo>
                    <a:pt x="766" y="357"/>
                  </a:lnTo>
                  <a:lnTo>
                    <a:pt x="721" y="371"/>
                  </a:lnTo>
                  <a:lnTo>
                    <a:pt x="679" y="389"/>
                  </a:lnTo>
                  <a:lnTo>
                    <a:pt x="640" y="411"/>
                  </a:lnTo>
                  <a:lnTo>
                    <a:pt x="609" y="436"/>
                  </a:lnTo>
                  <a:lnTo>
                    <a:pt x="581" y="463"/>
                  </a:lnTo>
                  <a:lnTo>
                    <a:pt x="557" y="493"/>
                  </a:lnTo>
                  <a:lnTo>
                    <a:pt x="537" y="526"/>
                  </a:lnTo>
                  <a:lnTo>
                    <a:pt x="522" y="562"/>
                  </a:lnTo>
                  <a:lnTo>
                    <a:pt x="511" y="599"/>
                  </a:lnTo>
                  <a:lnTo>
                    <a:pt x="504" y="640"/>
                  </a:lnTo>
                  <a:lnTo>
                    <a:pt x="501" y="684"/>
                  </a:lnTo>
                  <a:lnTo>
                    <a:pt x="504" y="726"/>
                  </a:lnTo>
                  <a:lnTo>
                    <a:pt x="511" y="767"/>
                  </a:lnTo>
                  <a:lnTo>
                    <a:pt x="522" y="805"/>
                  </a:lnTo>
                  <a:lnTo>
                    <a:pt x="537" y="841"/>
                  </a:lnTo>
                  <a:lnTo>
                    <a:pt x="557" y="873"/>
                  </a:lnTo>
                  <a:lnTo>
                    <a:pt x="581" y="904"/>
                  </a:lnTo>
                  <a:lnTo>
                    <a:pt x="609" y="930"/>
                  </a:lnTo>
                  <a:lnTo>
                    <a:pt x="640" y="955"/>
                  </a:lnTo>
                  <a:lnTo>
                    <a:pt x="679" y="978"/>
                  </a:lnTo>
                  <a:lnTo>
                    <a:pt x="721" y="995"/>
                  </a:lnTo>
                  <a:lnTo>
                    <a:pt x="766" y="1009"/>
                  </a:lnTo>
                  <a:lnTo>
                    <a:pt x="816" y="1020"/>
                  </a:lnTo>
                  <a:lnTo>
                    <a:pt x="816" y="1281"/>
                  </a:lnTo>
                  <a:lnTo>
                    <a:pt x="788" y="1272"/>
                  </a:lnTo>
                  <a:lnTo>
                    <a:pt x="765" y="1261"/>
                  </a:lnTo>
                  <a:lnTo>
                    <a:pt x="748" y="1249"/>
                  </a:lnTo>
                  <a:lnTo>
                    <a:pt x="735" y="1236"/>
                  </a:lnTo>
                  <a:lnTo>
                    <a:pt x="725" y="1222"/>
                  </a:lnTo>
                  <a:lnTo>
                    <a:pt x="720" y="1208"/>
                  </a:lnTo>
                  <a:lnTo>
                    <a:pt x="716" y="1194"/>
                  </a:lnTo>
                  <a:lnTo>
                    <a:pt x="713" y="1181"/>
                  </a:lnTo>
                  <a:lnTo>
                    <a:pt x="713" y="1170"/>
                  </a:lnTo>
                  <a:lnTo>
                    <a:pt x="713" y="1160"/>
                  </a:lnTo>
                  <a:lnTo>
                    <a:pt x="501" y="1160"/>
                  </a:lnTo>
                  <a:lnTo>
                    <a:pt x="504" y="1202"/>
                  </a:lnTo>
                  <a:lnTo>
                    <a:pt x="511" y="1243"/>
                  </a:lnTo>
                  <a:lnTo>
                    <a:pt x="522" y="1282"/>
                  </a:lnTo>
                  <a:lnTo>
                    <a:pt x="537" y="1318"/>
                  </a:lnTo>
                  <a:lnTo>
                    <a:pt x="557" y="1350"/>
                  </a:lnTo>
                  <a:lnTo>
                    <a:pt x="581" y="1380"/>
                  </a:lnTo>
                  <a:lnTo>
                    <a:pt x="609" y="1407"/>
                  </a:lnTo>
                  <a:lnTo>
                    <a:pt x="640" y="1432"/>
                  </a:lnTo>
                  <a:lnTo>
                    <a:pt x="679" y="1454"/>
                  </a:lnTo>
                  <a:lnTo>
                    <a:pt x="721" y="1472"/>
                  </a:lnTo>
                  <a:lnTo>
                    <a:pt x="766" y="1486"/>
                  </a:lnTo>
                  <a:lnTo>
                    <a:pt x="816" y="1497"/>
                  </a:lnTo>
                  <a:lnTo>
                    <a:pt x="816" y="1600"/>
                  </a:lnTo>
                  <a:lnTo>
                    <a:pt x="1027" y="1600"/>
                  </a:lnTo>
                  <a:lnTo>
                    <a:pt x="1027" y="1497"/>
                  </a:lnTo>
                  <a:lnTo>
                    <a:pt x="1076" y="1486"/>
                  </a:lnTo>
                  <a:lnTo>
                    <a:pt x="1122" y="1472"/>
                  </a:lnTo>
                  <a:lnTo>
                    <a:pt x="1164" y="1454"/>
                  </a:lnTo>
                  <a:lnTo>
                    <a:pt x="1202" y="1432"/>
                  </a:lnTo>
                  <a:lnTo>
                    <a:pt x="1234" y="1407"/>
                  </a:lnTo>
                  <a:lnTo>
                    <a:pt x="1262" y="1380"/>
                  </a:lnTo>
                  <a:lnTo>
                    <a:pt x="1286" y="1350"/>
                  </a:lnTo>
                  <a:lnTo>
                    <a:pt x="1305" y="1318"/>
                  </a:lnTo>
                  <a:lnTo>
                    <a:pt x="1320" y="1282"/>
                  </a:lnTo>
                  <a:lnTo>
                    <a:pt x="1332" y="1243"/>
                  </a:lnTo>
                  <a:lnTo>
                    <a:pt x="1339" y="1202"/>
                  </a:lnTo>
                  <a:lnTo>
                    <a:pt x="1341" y="1160"/>
                  </a:lnTo>
                  <a:lnTo>
                    <a:pt x="1339" y="1117"/>
                  </a:lnTo>
                  <a:lnTo>
                    <a:pt x="1332" y="1076"/>
                  </a:lnTo>
                  <a:lnTo>
                    <a:pt x="1320" y="1038"/>
                  </a:lnTo>
                  <a:lnTo>
                    <a:pt x="1305" y="1003"/>
                  </a:lnTo>
                  <a:lnTo>
                    <a:pt x="1286" y="969"/>
                  </a:lnTo>
                  <a:lnTo>
                    <a:pt x="1262" y="939"/>
                  </a:lnTo>
                  <a:lnTo>
                    <a:pt x="1234" y="912"/>
                  </a:lnTo>
                  <a:lnTo>
                    <a:pt x="1202" y="887"/>
                  </a:lnTo>
                  <a:lnTo>
                    <a:pt x="1164" y="866"/>
                  </a:lnTo>
                  <a:lnTo>
                    <a:pt x="1122" y="847"/>
                  </a:lnTo>
                  <a:lnTo>
                    <a:pt x="1076" y="833"/>
                  </a:lnTo>
                  <a:lnTo>
                    <a:pt x="1027" y="824"/>
                  </a:lnTo>
                  <a:lnTo>
                    <a:pt x="1027" y="562"/>
                  </a:lnTo>
                  <a:lnTo>
                    <a:pt x="1054" y="571"/>
                  </a:lnTo>
                  <a:lnTo>
                    <a:pt x="1077" y="582"/>
                  </a:lnTo>
                  <a:lnTo>
                    <a:pt x="1094" y="594"/>
                  </a:lnTo>
                  <a:lnTo>
                    <a:pt x="1107" y="608"/>
                  </a:lnTo>
                  <a:lnTo>
                    <a:pt x="1117" y="622"/>
                  </a:lnTo>
                  <a:lnTo>
                    <a:pt x="1123" y="636"/>
                  </a:lnTo>
                  <a:lnTo>
                    <a:pt x="1126" y="649"/>
                  </a:lnTo>
                  <a:lnTo>
                    <a:pt x="1129" y="662"/>
                  </a:lnTo>
                  <a:lnTo>
                    <a:pt x="1130" y="674"/>
                  </a:lnTo>
                  <a:lnTo>
                    <a:pt x="1130" y="684"/>
                  </a:lnTo>
                  <a:lnTo>
                    <a:pt x="1341" y="684"/>
                  </a:lnTo>
                  <a:lnTo>
                    <a:pt x="1339" y="640"/>
                  </a:lnTo>
                  <a:lnTo>
                    <a:pt x="1332" y="599"/>
                  </a:lnTo>
                  <a:lnTo>
                    <a:pt x="1320" y="562"/>
                  </a:lnTo>
                  <a:lnTo>
                    <a:pt x="1305" y="526"/>
                  </a:lnTo>
                  <a:lnTo>
                    <a:pt x="1286" y="493"/>
                  </a:lnTo>
                  <a:lnTo>
                    <a:pt x="1262" y="463"/>
                  </a:lnTo>
                  <a:lnTo>
                    <a:pt x="1234" y="436"/>
                  </a:lnTo>
                  <a:lnTo>
                    <a:pt x="1202" y="411"/>
                  </a:lnTo>
                  <a:lnTo>
                    <a:pt x="1164" y="389"/>
                  </a:lnTo>
                  <a:lnTo>
                    <a:pt x="1122" y="371"/>
                  </a:lnTo>
                  <a:lnTo>
                    <a:pt x="1076" y="357"/>
                  </a:lnTo>
                  <a:lnTo>
                    <a:pt x="1027" y="347"/>
                  </a:lnTo>
                  <a:lnTo>
                    <a:pt x="1027" y="243"/>
                  </a:lnTo>
                  <a:lnTo>
                    <a:pt x="816" y="243"/>
                  </a:lnTo>
                  <a:close/>
                  <a:moveTo>
                    <a:pt x="922" y="0"/>
                  </a:moveTo>
                  <a:lnTo>
                    <a:pt x="1000" y="3"/>
                  </a:lnTo>
                  <a:lnTo>
                    <a:pt x="1078" y="13"/>
                  </a:lnTo>
                  <a:lnTo>
                    <a:pt x="1153" y="30"/>
                  </a:lnTo>
                  <a:lnTo>
                    <a:pt x="1227" y="52"/>
                  </a:lnTo>
                  <a:lnTo>
                    <a:pt x="1297" y="80"/>
                  </a:lnTo>
                  <a:lnTo>
                    <a:pt x="1365" y="113"/>
                  </a:lnTo>
                  <a:lnTo>
                    <a:pt x="1428" y="152"/>
                  </a:lnTo>
                  <a:lnTo>
                    <a:pt x="1489" y="196"/>
                  </a:lnTo>
                  <a:lnTo>
                    <a:pt x="1546" y="245"/>
                  </a:lnTo>
                  <a:lnTo>
                    <a:pt x="1599" y="298"/>
                  </a:lnTo>
                  <a:lnTo>
                    <a:pt x="1646" y="354"/>
                  </a:lnTo>
                  <a:lnTo>
                    <a:pt x="1690" y="414"/>
                  </a:lnTo>
                  <a:lnTo>
                    <a:pt x="1729" y="479"/>
                  </a:lnTo>
                  <a:lnTo>
                    <a:pt x="1763" y="546"/>
                  </a:lnTo>
                  <a:lnTo>
                    <a:pt x="1791" y="616"/>
                  </a:lnTo>
                  <a:lnTo>
                    <a:pt x="1813" y="689"/>
                  </a:lnTo>
                  <a:lnTo>
                    <a:pt x="1829" y="764"/>
                  </a:lnTo>
                  <a:lnTo>
                    <a:pt x="1839" y="842"/>
                  </a:lnTo>
                  <a:lnTo>
                    <a:pt x="1842" y="922"/>
                  </a:lnTo>
                  <a:lnTo>
                    <a:pt x="1839" y="1001"/>
                  </a:lnTo>
                  <a:lnTo>
                    <a:pt x="1829" y="1078"/>
                  </a:lnTo>
                  <a:lnTo>
                    <a:pt x="1813" y="1154"/>
                  </a:lnTo>
                  <a:lnTo>
                    <a:pt x="1791" y="1227"/>
                  </a:lnTo>
                  <a:lnTo>
                    <a:pt x="1763" y="1297"/>
                  </a:lnTo>
                  <a:lnTo>
                    <a:pt x="1729" y="1365"/>
                  </a:lnTo>
                  <a:lnTo>
                    <a:pt x="1690" y="1429"/>
                  </a:lnTo>
                  <a:lnTo>
                    <a:pt x="1646" y="1489"/>
                  </a:lnTo>
                  <a:lnTo>
                    <a:pt x="1599" y="1546"/>
                  </a:lnTo>
                  <a:lnTo>
                    <a:pt x="1546" y="1599"/>
                  </a:lnTo>
                  <a:lnTo>
                    <a:pt x="1489" y="1647"/>
                  </a:lnTo>
                  <a:lnTo>
                    <a:pt x="1428" y="1691"/>
                  </a:lnTo>
                  <a:lnTo>
                    <a:pt x="1365" y="1729"/>
                  </a:lnTo>
                  <a:lnTo>
                    <a:pt x="1297" y="1763"/>
                  </a:lnTo>
                  <a:lnTo>
                    <a:pt x="1227" y="1791"/>
                  </a:lnTo>
                  <a:lnTo>
                    <a:pt x="1153" y="1814"/>
                  </a:lnTo>
                  <a:lnTo>
                    <a:pt x="1078" y="1830"/>
                  </a:lnTo>
                  <a:lnTo>
                    <a:pt x="1000" y="1839"/>
                  </a:lnTo>
                  <a:lnTo>
                    <a:pt x="922" y="1843"/>
                  </a:lnTo>
                  <a:lnTo>
                    <a:pt x="842" y="1839"/>
                  </a:lnTo>
                  <a:lnTo>
                    <a:pt x="764" y="1830"/>
                  </a:lnTo>
                  <a:lnTo>
                    <a:pt x="689" y="1814"/>
                  </a:lnTo>
                  <a:lnTo>
                    <a:pt x="615" y="1791"/>
                  </a:lnTo>
                  <a:lnTo>
                    <a:pt x="545" y="1763"/>
                  </a:lnTo>
                  <a:lnTo>
                    <a:pt x="478" y="1729"/>
                  </a:lnTo>
                  <a:lnTo>
                    <a:pt x="414" y="1691"/>
                  </a:lnTo>
                  <a:lnTo>
                    <a:pt x="353" y="1647"/>
                  </a:lnTo>
                  <a:lnTo>
                    <a:pt x="297" y="1599"/>
                  </a:lnTo>
                  <a:lnTo>
                    <a:pt x="244" y="1546"/>
                  </a:lnTo>
                  <a:lnTo>
                    <a:pt x="196" y="1489"/>
                  </a:lnTo>
                  <a:lnTo>
                    <a:pt x="152" y="1429"/>
                  </a:lnTo>
                  <a:lnTo>
                    <a:pt x="113" y="1365"/>
                  </a:lnTo>
                  <a:lnTo>
                    <a:pt x="80" y="1297"/>
                  </a:lnTo>
                  <a:lnTo>
                    <a:pt x="51" y="1227"/>
                  </a:lnTo>
                  <a:lnTo>
                    <a:pt x="29" y="1154"/>
                  </a:lnTo>
                  <a:lnTo>
                    <a:pt x="13" y="1078"/>
                  </a:lnTo>
                  <a:lnTo>
                    <a:pt x="3" y="1001"/>
                  </a:lnTo>
                  <a:lnTo>
                    <a:pt x="0" y="922"/>
                  </a:lnTo>
                  <a:lnTo>
                    <a:pt x="3" y="842"/>
                  </a:lnTo>
                  <a:lnTo>
                    <a:pt x="13" y="764"/>
                  </a:lnTo>
                  <a:lnTo>
                    <a:pt x="29" y="689"/>
                  </a:lnTo>
                  <a:lnTo>
                    <a:pt x="51" y="616"/>
                  </a:lnTo>
                  <a:lnTo>
                    <a:pt x="80" y="546"/>
                  </a:lnTo>
                  <a:lnTo>
                    <a:pt x="113" y="479"/>
                  </a:lnTo>
                  <a:lnTo>
                    <a:pt x="152" y="414"/>
                  </a:lnTo>
                  <a:lnTo>
                    <a:pt x="196" y="354"/>
                  </a:lnTo>
                  <a:lnTo>
                    <a:pt x="244" y="298"/>
                  </a:lnTo>
                  <a:lnTo>
                    <a:pt x="297" y="245"/>
                  </a:lnTo>
                  <a:lnTo>
                    <a:pt x="353" y="196"/>
                  </a:lnTo>
                  <a:lnTo>
                    <a:pt x="414" y="152"/>
                  </a:lnTo>
                  <a:lnTo>
                    <a:pt x="478" y="113"/>
                  </a:lnTo>
                  <a:lnTo>
                    <a:pt x="545" y="80"/>
                  </a:lnTo>
                  <a:lnTo>
                    <a:pt x="615" y="52"/>
                  </a:lnTo>
                  <a:lnTo>
                    <a:pt x="689" y="30"/>
                  </a:lnTo>
                  <a:lnTo>
                    <a:pt x="764" y="13"/>
                  </a:lnTo>
                  <a:lnTo>
                    <a:pt x="842" y="3"/>
                  </a:lnTo>
                  <a:lnTo>
                    <a:pt x="922"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3" name="Rectangle 1425"/>
            <p:cNvSpPr>
              <a:spLocks noChangeArrowheads="1"/>
            </p:cNvSpPr>
            <p:nvPr/>
          </p:nvSpPr>
          <p:spPr bwMode="auto">
            <a:xfrm>
              <a:off x="301625" y="4224338"/>
              <a:ext cx="138113" cy="379412"/>
            </a:xfrm>
            <a:prstGeom prst="rect">
              <a:avLst/>
            </a:prstGeom>
            <a:grpFill/>
            <a:ln w="0">
              <a:noFill/>
              <a:prstDash val="solid"/>
              <a:miter lim="800000"/>
            </a:ln>
          </p:spPr>
          <p:txBody>
            <a:bodyPr/>
            <a:lstStyle/>
            <a:p>
              <a:pPr eaLnBrk="1" fontAlgn="auto" hangingPunct="1">
                <a:spcBef>
                  <a:spcPts val="0"/>
                </a:spcBef>
                <a:spcAft>
                  <a:spcPts val="0"/>
                </a:spcAft>
                <a:defRPr/>
              </a:pPr>
              <a:endParaRPr lang="en-US">
                <a:sym typeface="+mn-lt"/>
              </a:endParaRPr>
            </a:p>
          </p:txBody>
        </p:sp>
        <p:sp>
          <p:nvSpPr>
            <p:cNvPr id="24" name="Freeform 1426"/>
            <p:cNvSpPr/>
            <p:nvPr/>
          </p:nvSpPr>
          <p:spPr bwMode="auto">
            <a:xfrm>
              <a:off x="495300" y="4183063"/>
              <a:ext cx="746125" cy="401637"/>
            </a:xfrm>
            <a:custGeom>
              <a:avLst/>
              <a:gdLst>
                <a:gd name="T0" fmla="*/ 890 w 2822"/>
                <a:gd name="T1" fmla="*/ 0 h 1515"/>
                <a:gd name="T2" fmla="*/ 1862 w 2822"/>
                <a:gd name="T3" fmla="*/ 243 h 1515"/>
                <a:gd name="T4" fmla="*/ 1862 w 2822"/>
                <a:gd name="T5" fmla="*/ 515 h 1515"/>
                <a:gd name="T6" fmla="*/ 1861 w 2822"/>
                <a:gd name="T7" fmla="*/ 515 h 1515"/>
                <a:gd name="T8" fmla="*/ 1165 w 2822"/>
                <a:gd name="T9" fmla="*/ 346 h 1515"/>
                <a:gd name="T10" fmla="*/ 1115 w 2822"/>
                <a:gd name="T11" fmla="*/ 551 h 1515"/>
                <a:gd name="T12" fmla="*/ 1864 w 2822"/>
                <a:gd name="T13" fmla="*/ 734 h 1515"/>
                <a:gd name="T14" fmla="*/ 2744 w 2822"/>
                <a:gd name="T15" fmla="*/ 492 h 1515"/>
                <a:gd name="T16" fmla="*/ 2822 w 2822"/>
                <a:gd name="T17" fmla="*/ 791 h 1515"/>
                <a:gd name="T18" fmla="*/ 1510 w 2822"/>
                <a:gd name="T19" fmla="*/ 1515 h 1515"/>
                <a:gd name="T20" fmla="*/ 514 w 2822"/>
                <a:gd name="T21" fmla="*/ 1235 h 1515"/>
                <a:gd name="T22" fmla="*/ 0 w 2822"/>
                <a:gd name="T23" fmla="*/ 1293 h 1515"/>
                <a:gd name="T24" fmla="*/ 0 w 2822"/>
                <a:gd name="T25" fmla="*/ 138 h 1515"/>
                <a:gd name="T26" fmla="*/ 890 w 2822"/>
                <a:gd name="T27"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22" h="1515">
                  <a:moveTo>
                    <a:pt x="890" y="0"/>
                  </a:moveTo>
                  <a:lnTo>
                    <a:pt x="1862" y="243"/>
                  </a:lnTo>
                  <a:lnTo>
                    <a:pt x="1862" y="515"/>
                  </a:lnTo>
                  <a:lnTo>
                    <a:pt x="1861" y="515"/>
                  </a:lnTo>
                  <a:lnTo>
                    <a:pt x="1165" y="346"/>
                  </a:lnTo>
                  <a:lnTo>
                    <a:pt x="1115" y="551"/>
                  </a:lnTo>
                  <a:lnTo>
                    <a:pt x="1864" y="734"/>
                  </a:lnTo>
                  <a:lnTo>
                    <a:pt x="2744" y="492"/>
                  </a:lnTo>
                  <a:lnTo>
                    <a:pt x="2822" y="791"/>
                  </a:lnTo>
                  <a:lnTo>
                    <a:pt x="1510" y="1515"/>
                  </a:lnTo>
                  <a:lnTo>
                    <a:pt x="514" y="1235"/>
                  </a:lnTo>
                  <a:lnTo>
                    <a:pt x="0" y="1293"/>
                  </a:lnTo>
                  <a:lnTo>
                    <a:pt x="0" y="138"/>
                  </a:lnTo>
                  <a:lnTo>
                    <a:pt x="890"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grpSp>
      <p:grpSp>
        <p:nvGrpSpPr>
          <p:cNvPr id="25" name="Group 1008"/>
          <p:cNvGrpSpPr>
            <a:grpSpLocks noChangeAspect="1"/>
          </p:cNvGrpSpPr>
          <p:nvPr/>
        </p:nvGrpSpPr>
        <p:grpSpPr bwMode="auto">
          <a:xfrm>
            <a:off x="6529292" y="5332744"/>
            <a:ext cx="559038" cy="483256"/>
            <a:chOff x="-3982" y="41"/>
            <a:chExt cx="2641" cy="2283"/>
          </a:xfrm>
          <a:solidFill>
            <a:schemeClr val="accent1"/>
          </a:solidFill>
        </p:grpSpPr>
        <p:sp>
          <p:nvSpPr>
            <p:cNvPr id="26" name="Freeform 1010"/>
            <p:cNvSpPr>
              <a:spLocks noEditPoints="1"/>
            </p:cNvSpPr>
            <p:nvPr/>
          </p:nvSpPr>
          <p:spPr bwMode="auto">
            <a:xfrm>
              <a:off x="-3982" y="41"/>
              <a:ext cx="2641" cy="2283"/>
            </a:xfrm>
            <a:custGeom>
              <a:avLst/>
              <a:gdLst>
                <a:gd name="T0" fmla="*/ 383 w 5282"/>
                <a:gd name="T1" fmla="*/ 3127 h 4566"/>
                <a:gd name="T2" fmla="*/ 4899 w 5282"/>
                <a:gd name="T3" fmla="*/ 384 h 4566"/>
                <a:gd name="T4" fmla="*/ 257 w 5282"/>
                <a:gd name="T5" fmla="*/ 0 h 4566"/>
                <a:gd name="T6" fmla="*/ 5072 w 5282"/>
                <a:gd name="T7" fmla="*/ 4 h 4566"/>
                <a:gd name="T8" fmla="*/ 5156 w 5282"/>
                <a:gd name="T9" fmla="*/ 36 h 4566"/>
                <a:gd name="T10" fmla="*/ 5221 w 5282"/>
                <a:gd name="T11" fmla="*/ 90 h 4566"/>
                <a:gd name="T12" fmla="*/ 5266 w 5282"/>
                <a:gd name="T13" fmla="*/ 168 h 4566"/>
                <a:gd name="T14" fmla="*/ 5282 w 5282"/>
                <a:gd name="T15" fmla="*/ 256 h 4566"/>
                <a:gd name="T16" fmla="*/ 5278 w 5282"/>
                <a:gd name="T17" fmla="*/ 3300 h 4566"/>
                <a:gd name="T18" fmla="*/ 5247 w 5282"/>
                <a:gd name="T19" fmla="*/ 3384 h 4566"/>
                <a:gd name="T20" fmla="*/ 5191 w 5282"/>
                <a:gd name="T21" fmla="*/ 3451 h 4566"/>
                <a:gd name="T22" fmla="*/ 5116 w 5282"/>
                <a:gd name="T23" fmla="*/ 3494 h 4566"/>
                <a:gd name="T24" fmla="*/ 5026 w 5282"/>
                <a:gd name="T25" fmla="*/ 3511 h 4566"/>
                <a:gd name="T26" fmla="*/ 3243 w 5282"/>
                <a:gd name="T27" fmla="*/ 4092 h 4566"/>
                <a:gd name="T28" fmla="*/ 3985 w 5282"/>
                <a:gd name="T29" fmla="*/ 4097 h 4566"/>
                <a:gd name="T30" fmla="*/ 4068 w 5282"/>
                <a:gd name="T31" fmla="*/ 4132 h 4566"/>
                <a:gd name="T32" fmla="*/ 4133 w 5282"/>
                <a:gd name="T33" fmla="*/ 4196 h 4566"/>
                <a:gd name="T34" fmla="*/ 4168 w 5282"/>
                <a:gd name="T35" fmla="*/ 4280 h 4566"/>
                <a:gd name="T36" fmla="*/ 4168 w 5282"/>
                <a:gd name="T37" fmla="*/ 4376 h 4566"/>
                <a:gd name="T38" fmla="*/ 4133 w 5282"/>
                <a:gd name="T39" fmla="*/ 4462 h 4566"/>
                <a:gd name="T40" fmla="*/ 4068 w 5282"/>
                <a:gd name="T41" fmla="*/ 4524 h 4566"/>
                <a:gd name="T42" fmla="*/ 3985 w 5282"/>
                <a:gd name="T43" fmla="*/ 4561 h 4566"/>
                <a:gd name="T44" fmla="*/ 1345 w 5282"/>
                <a:gd name="T45" fmla="*/ 4566 h 4566"/>
                <a:gd name="T46" fmla="*/ 1254 w 5282"/>
                <a:gd name="T47" fmla="*/ 4547 h 4566"/>
                <a:gd name="T48" fmla="*/ 1179 w 5282"/>
                <a:gd name="T49" fmla="*/ 4495 h 4566"/>
                <a:gd name="T50" fmla="*/ 1127 w 5282"/>
                <a:gd name="T51" fmla="*/ 4421 h 4566"/>
                <a:gd name="T52" fmla="*/ 1110 w 5282"/>
                <a:gd name="T53" fmla="*/ 4328 h 4566"/>
                <a:gd name="T54" fmla="*/ 1127 w 5282"/>
                <a:gd name="T55" fmla="*/ 4237 h 4566"/>
                <a:gd name="T56" fmla="*/ 1179 w 5282"/>
                <a:gd name="T57" fmla="*/ 4161 h 4566"/>
                <a:gd name="T58" fmla="*/ 1254 w 5282"/>
                <a:gd name="T59" fmla="*/ 4110 h 4566"/>
                <a:gd name="T60" fmla="*/ 1345 w 5282"/>
                <a:gd name="T61" fmla="*/ 4092 h 4566"/>
                <a:gd name="T62" fmla="*/ 2040 w 5282"/>
                <a:gd name="T63" fmla="*/ 3511 h 4566"/>
                <a:gd name="T64" fmla="*/ 210 w 5282"/>
                <a:gd name="T65" fmla="*/ 3507 h 4566"/>
                <a:gd name="T66" fmla="*/ 127 w 5282"/>
                <a:gd name="T67" fmla="*/ 3475 h 4566"/>
                <a:gd name="T68" fmla="*/ 61 w 5282"/>
                <a:gd name="T69" fmla="*/ 3419 h 4566"/>
                <a:gd name="T70" fmla="*/ 16 w 5282"/>
                <a:gd name="T71" fmla="*/ 3343 h 4566"/>
                <a:gd name="T72" fmla="*/ 0 w 5282"/>
                <a:gd name="T73" fmla="*/ 3255 h 4566"/>
                <a:gd name="T74" fmla="*/ 5 w 5282"/>
                <a:gd name="T75" fmla="*/ 211 h 4566"/>
                <a:gd name="T76" fmla="*/ 35 w 5282"/>
                <a:gd name="T77" fmla="*/ 127 h 4566"/>
                <a:gd name="T78" fmla="*/ 91 w 5282"/>
                <a:gd name="T79" fmla="*/ 60 h 4566"/>
                <a:gd name="T80" fmla="*/ 167 w 5282"/>
                <a:gd name="T81" fmla="*/ 17 h 4566"/>
                <a:gd name="T82" fmla="*/ 257 w 5282"/>
                <a:gd name="T83" fmla="*/ 0 h 4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82" h="4566">
                  <a:moveTo>
                    <a:pt x="383" y="384"/>
                  </a:moveTo>
                  <a:lnTo>
                    <a:pt x="383" y="3127"/>
                  </a:lnTo>
                  <a:lnTo>
                    <a:pt x="4899" y="3127"/>
                  </a:lnTo>
                  <a:lnTo>
                    <a:pt x="4899" y="384"/>
                  </a:lnTo>
                  <a:lnTo>
                    <a:pt x="383" y="384"/>
                  </a:lnTo>
                  <a:close/>
                  <a:moveTo>
                    <a:pt x="257" y="0"/>
                  </a:moveTo>
                  <a:lnTo>
                    <a:pt x="5026" y="0"/>
                  </a:lnTo>
                  <a:lnTo>
                    <a:pt x="5072" y="4"/>
                  </a:lnTo>
                  <a:lnTo>
                    <a:pt x="5116" y="17"/>
                  </a:lnTo>
                  <a:lnTo>
                    <a:pt x="5156" y="36"/>
                  </a:lnTo>
                  <a:lnTo>
                    <a:pt x="5191" y="60"/>
                  </a:lnTo>
                  <a:lnTo>
                    <a:pt x="5221" y="90"/>
                  </a:lnTo>
                  <a:lnTo>
                    <a:pt x="5247" y="127"/>
                  </a:lnTo>
                  <a:lnTo>
                    <a:pt x="5266" y="168"/>
                  </a:lnTo>
                  <a:lnTo>
                    <a:pt x="5278" y="211"/>
                  </a:lnTo>
                  <a:lnTo>
                    <a:pt x="5282" y="256"/>
                  </a:lnTo>
                  <a:lnTo>
                    <a:pt x="5282" y="3255"/>
                  </a:lnTo>
                  <a:lnTo>
                    <a:pt x="5278" y="3300"/>
                  </a:lnTo>
                  <a:lnTo>
                    <a:pt x="5266" y="3343"/>
                  </a:lnTo>
                  <a:lnTo>
                    <a:pt x="5247" y="3384"/>
                  </a:lnTo>
                  <a:lnTo>
                    <a:pt x="5221" y="3419"/>
                  </a:lnTo>
                  <a:lnTo>
                    <a:pt x="5191" y="3451"/>
                  </a:lnTo>
                  <a:lnTo>
                    <a:pt x="5156" y="3475"/>
                  </a:lnTo>
                  <a:lnTo>
                    <a:pt x="5116" y="3494"/>
                  </a:lnTo>
                  <a:lnTo>
                    <a:pt x="5072" y="3507"/>
                  </a:lnTo>
                  <a:lnTo>
                    <a:pt x="5026" y="3511"/>
                  </a:lnTo>
                  <a:lnTo>
                    <a:pt x="3243" y="3511"/>
                  </a:lnTo>
                  <a:lnTo>
                    <a:pt x="3243" y="4092"/>
                  </a:lnTo>
                  <a:lnTo>
                    <a:pt x="3937" y="4092"/>
                  </a:lnTo>
                  <a:lnTo>
                    <a:pt x="3985" y="4097"/>
                  </a:lnTo>
                  <a:lnTo>
                    <a:pt x="4028" y="4110"/>
                  </a:lnTo>
                  <a:lnTo>
                    <a:pt x="4068" y="4132"/>
                  </a:lnTo>
                  <a:lnTo>
                    <a:pt x="4104" y="4161"/>
                  </a:lnTo>
                  <a:lnTo>
                    <a:pt x="4133" y="4196"/>
                  </a:lnTo>
                  <a:lnTo>
                    <a:pt x="4155" y="4237"/>
                  </a:lnTo>
                  <a:lnTo>
                    <a:pt x="4168" y="4280"/>
                  </a:lnTo>
                  <a:lnTo>
                    <a:pt x="4173" y="4328"/>
                  </a:lnTo>
                  <a:lnTo>
                    <a:pt x="4168" y="4376"/>
                  </a:lnTo>
                  <a:lnTo>
                    <a:pt x="4155" y="4421"/>
                  </a:lnTo>
                  <a:lnTo>
                    <a:pt x="4133" y="4462"/>
                  </a:lnTo>
                  <a:lnTo>
                    <a:pt x="4104" y="4495"/>
                  </a:lnTo>
                  <a:lnTo>
                    <a:pt x="4068" y="4524"/>
                  </a:lnTo>
                  <a:lnTo>
                    <a:pt x="4028" y="4547"/>
                  </a:lnTo>
                  <a:lnTo>
                    <a:pt x="3985" y="4561"/>
                  </a:lnTo>
                  <a:lnTo>
                    <a:pt x="3937" y="4566"/>
                  </a:lnTo>
                  <a:lnTo>
                    <a:pt x="1345" y="4566"/>
                  </a:lnTo>
                  <a:lnTo>
                    <a:pt x="1297" y="4561"/>
                  </a:lnTo>
                  <a:lnTo>
                    <a:pt x="1254" y="4547"/>
                  </a:lnTo>
                  <a:lnTo>
                    <a:pt x="1214" y="4524"/>
                  </a:lnTo>
                  <a:lnTo>
                    <a:pt x="1179" y="4495"/>
                  </a:lnTo>
                  <a:lnTo>
                    <a:pt x="1150" y="4462"/>
                  </a:lnTo>
                  <a:lnTo>
                    <a:pt x="1127" y="4421"/>
                  </a:lnTo>
                  <a:lnTo>
                    <a:pt x="1115" y="4376"/>
                  </a:lnTo>
                  <a:lnTo>
                    <a:pt x="1110" y="4328"/>
                  </a:lnTo>
                  <a:lnTo>
                    <a:pt x="1115" y="4280"/>
                  </a:lnTo>
                  <a:lnTo>
                    <a:pt x="1127" y="4237"/>
                  </a:lnTo>
                  <a:lnTo>
                    <a:pt x="1150" y="4196"/>
                  </a:lnTo>
                  <a:lnTo>
                    <a:pt x="1179" y="4161"/>
                  </a:lnTo>
                  <a:lnTo>
                    <a:pt x="1214" y="4132"/>
                  </a:lnTo>
                  <a:lnTo>
                    <a:pt x="1254" y="4110"/>
                  </a:lnTo>
                  <a:lnTo>
                    <a:pt x="1297" y="4097"/>
                  </a:lnTo>
                  <a:lnTo>
                    <a:pt x="1345" y="4092"/>
                  </a:lnTo>
                  <a:lnTo>
                    <a:pt x="2040" y="4092"/>
                  </a:lnTo>
                  <a:lnTo>
                    <a:pt x="2040" y="3511"/>
                  </a:lnTo>
                  <a:lnTo>
                    <a:pt x="257" y="3511"/>
                  </a:lnTo>
                  <a:lnTo>
                    <a:pt x="210" y="3507"/>
                  </a:lnTo>
                  <a:lnTo>
                    <a:pt x="167" y="3494"/>
                  </a:lnTo>
                  <a:lnTo>
                    <a:pt x="127" y="3475"/>
                  </a:lnTo>
                  <a:lnTo>
                    <a:pt x="91" y="3451"/>
                  </a:lnTo>
                  <a:lnTo>
                    <a:pt x="61" y="3419"/>
                  </a:lnTo>
                  <a:lnTo>
                    <a:pt x="35" y="3384"/>
                  </a:lnTo>
                  <a:lnTo>
                    <a:pt x="16" y="3343"/>
                  </a:lnTo>
                  <a:lnTo>
                    <a:pt x="5" y="3300"/>
                  </a:lnTo>
                  <a:lnTo>
                    <a:pt x="0" y="3255"/>
                  </a:lnTo>
                  <a:lnTo>
                    <a:pt x="0" y="256"/>
                  </a:lnTo>
                  <a:lnTo>
                    <a:pt x="5" y="211"/>
                  </a:lnTo>
                  <a:lnTo>
                    <a:pt x="16" y="168"/>
                  </a:lnTo>
                  <a:lnTo>
                    <a:pt x="35" y="127"/>
                  </a:lnTo>
                  <a:lnTo>
                    <a:pt x="61" y="90"/>
                  </a:lnTo>
                  <a:lnTo>
                    <a:pt x="91" y="60"/>
                  </a:lnTo>
                  <a:lnTo>
                    <a:pt x="127" y="36"/>
                  </a:lnTo>
                  <a:lnTo>
                    <a:pt x="167" y="17"/>
                  </a:lnTo>
                  <a:lnTo>
                    <a:pt x="210" y="4"/>
                  </a:lnTo>
                  <a:lnTo>
                    <a:pt x="257"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7" name="Freeform 1011"/>
            <p:cNvSpPr/>
            <p:nvPr/>
          </p:nvSpPr>
          <p:spPr bwMode="auto">
            <a:xfrm>
              <a:off x="-3422" y="648"/>
              <a:ext cx="560" cy="539"/>
            </a:xfrm>
            <a:custGeom>
              <a:avLst/>
              <a:gdLst>
                <a:gd name="T0" fmla="*/ 964 w 1121"/>
                <a:gd name="T1" fmla="*/ 0 h 1078"/>
                <a:gd name="T2" fmla="*/ 993 w 1121"/>
                <a:gd name="T3" fmla="*/ 4 h 1078"/>
                <a:gd name="T4" fmla="*/ 1022 w 1121"/>
                <a:gd name="T5" fmla="*/ 12 h 1078"/>
                <a:gd name="T6" fmla="*/ 1048 w 1121"/>
                <a:gd name="T7" fmla="*/ 26 h 1078"/>
                <a:gd name="T8" fmla="*/ 1073 w 1121"/>
                <a:gd name="T9" fmla="*/ 45 h 1078"/>
                <a:gd name="T10" fmla="*/ 1094 w 1121"/>
                <a:gd name="T11" fmla="*/ 69 h 1078"/>
                <a:gd name="T12" fmla="*/ 1108 w 1121"/>
                <a:gd name="T13" fmla="*/ 97 h 1078"/>
                <a:gd name="T14" fmla="*/ 1118 w 1121"/>
                <a:gd name="T15" fmla="*/ 126 h 1078"/>
                <a:gd name="T16" fmla="*/ 1121 w 1121"/>
                <a:gd name="T17" fmla="*/ 158 h 1078"/>
                <a:gd name="T18" fmla="*/ 1121 w 1121"/>
                <a:gd name="T19" fmla="*/ 161 h 1078"/>
                <a:gd name="T20" fmla="*/ 1116 w 1121"/>
                <a:gd name="T21" fmla="*/ 198 h 1078"/>
                <a:gd name="T22" fmla="*/ 1105 w 1121"/>
                <a:gd name="T23" fmla="*/ 230 h 1078"/>
                <a:gd name="T24" fmla="*/ 1086 w 1121"/>
                <a:gd name="T25" fmla="*/ 261 h 1078"/>
                <a:gd name="T26" fmla="*/ 1060 w 1121"/>
                <a:gd name="T27" fmla="*/ 285 h 1078"/>
                <a:gd name="T28" fmla="*/ 1030 w 1121"/>
                <a:gd name="T29" fmla="*/ 304 h 1078"/>
                <a:gd name="T30" fmla="*/ 525 w 1121"/>
                <a:gd name="T31" fmla="*/ 538 h 1078"/>
                <a:gd name="T32" fmla="*/ 1030 w 1121"/>
                <a:gd name="T33" fmla="*/ 775 h 1078"/>
                <a:gd name="T34" fmla="*/ 1060 w 1121"/>
                <a:gd name="T35" fmla="*/ 792 h 1078"/>
                <a:gd name="T36" fmla="*/ 1086 w 1121"/>
                <a:gd name="T37" fmla="*/ 818 h 1078"/>
                <a:gd name="T38" fmla="*/ 1105 w 1121"/>
                <a:gd name="T39" fmla="*/ 847 h 1078"/>
                <a:gd name="T40" fmla="*/ 1116 w 1121"/>
                <a:gd name="T41" fmla="*/ 881 h 1078"/>
                <a:gd name="T42" fmla="*/ 1121 w 1121"/>
                <a:gd name="T43" fmla="*/ 916 h 1078"/>
                <a:gd name="T44" fmla="*/ 1121 w 1121"/>
                <a:gd name="T45" fmla="*/ 921 h 1078"/>
                <a:gd name="T46" fmla="*/ 1118 w 1121"/>
                <a:gd name="T47" fmla="*/ 953 h 1078"/>
                <a:gd name="T48" fmla="*/ 1108 w 1121"/>
                <a:gd name="T49" fmla="*/ 982 h 1078"/>
                <a:gd name="T50" fmla="*/ 1094 w 1121"/>
                <a:gd name="T51" fmla="*/ 1009 h 1078"/>
                <a:gd name="T52" fmla="*/ 1073 w 1121"/>
                <a:gd name="T53" fmla="*/ 1033 h 1078"/>
                <a:gd name="T54" fmla="*/ 1048 w 1121"/>
                <a:gd name="T55" fmla="*/ 1053 h 1078"/>
                <a:gd name="T56" fmla="*/ 1022 w 1121"/>
                <a:gd name="T57" fmla="*/ 1067 h 1078"/>
                <a:gd name="T58" fmla="*/ 993 w 1121"/>
                <a:gd name="T59" fmla="*/ 1075 h 1078"/>
                <a:gd name="T60" fmla="*/ 964 w 1121"/>
                <a:gd name="T61" fmla="*/ 1078 h 1078"/>
                <a:gd name="T62" fmla="*/ 930 w 1121"/>
                <a:gd name="T63" fmla="*/ 1073 h 1078"/>
                <a:gd name="T64" fmla="*/ 898 w 1121"/>
                <a:gd name="T65" fmla="*/ 1064 h 1078"/>
                <a:gd name="T66" fmla="*/ 90 w 1121"/>
                <a:gd name="T67" fmla="*/ 688 h 1078"/>
                <a:gd name="T68" fmla="*/ 60 w 1121"/>
                <a:gd name="T69" fmla="*/ 669 h 1078"/>
                <a:gd name="T70" fmla="*/ 36 w 1121"/>
                <a:gd name="T71" fmla="*/ 643 h 1078"/>
                <a:gd name="T72" fmla="*/ 16 w 1121"/>
                <a:gd name="T73" fmla="*/ 614 h 1078"/>
                <a:gd name="T74" fmla="*/ 4 w 1121"/>
                <a:gd name="T75" fmla="*/ 580 h 1078"/>
                <a:gd name="T76" fmla="*/ 0 w 1121"/>
                <a:gd name="T77" fmla="*/ 545 h 1078"/>
                <a:gd name="T78" fmla="*/ 0 w 1121"/>
                <a:gd name="T79" fmla="*/ 534 h 1078"/>
                <a:gd name="T80" fmla="*/ 4 w 1121"/>
                <a:gd name="T81" fmla="*/ 498 h 1078"/>
                <a:gd name="T82" fmla="*/ 16 w 1121"/>
                <a:gd name="T83" fmla="*/ 465 h 1078"/>
                <a:gd name="T84" fmla="*/ 36 w 1121"/>
                <a:gd name="T85" fmla="*/ 434 h 1078"/>
                <a:gd name="T86" fmla="*/ 60 w 1121"/>
                <a:gd name="T87" fmla="*/ 410 h 1078"/>
                <a:gd name="T88" fmla="*/ 90 w 1121"/>
                <a:gd name="T89" fmla="*/ 391 h 1078"/>
                <a:gd name="T90" fmla="*/ 898 w 1121"/>
                <a:gd name="T91" fmla="*/ 15 h 1078"/>
                <a:gd name="T92" fmla="*/ 930 w 1121"/>
                <a:gd name="T93" fmla="*/ 5 h 1078"/>
                <a:gd name="T94" fmla="*/ 964 w 1121"/>
                <a:gd name="T95" fmla="*/ 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1" h="1078">
                  <a:moveTo>
                    <a:pt x="964" y="0"/>
                  </a:moveTo>
                  <a:lnTo>
                    <a:pt x="993" y="4"/>
                  </a:lnTo>
                  <a:lnTo>
                    <a:pt x="1022" y="12"/>
                  </a:lnTo>
                  <a:lnTo>
                    <a:pt x="1048" y="26"/>
                  </a:lnTo>
                  <a:lnTo>
                    <a:pt x="1073" y="45"/>
                  </a:lnTo>
                  <a:lnTo>
                    <a:pt x="1094" y="69"/>
                  </a:lnTo>
                  <a:lnTo>
                    <a:pt x="1108" y="97"/>
                  </a:lnTo>
                  <a:lnTo>
                    <a:pt x="1118" y="126"/>
                  </a:lnTo>
                  <a:lnTo>
                    <a:pt x="1121" y="158"/>
                  </a:lnTo>
                  <a:lnTo>
                    <a:pt x="1121" y="161"/>
                  </a:lnTo>
                  <a:lnTo>
                    <a:pt x="1116" y="198"/>
                  </a:lnTo>
                  <a:lnTo>
                    <a:pt x="1105" y="230"/>
                  </a:lnTo>
                  <a:lnTo>
                    <a:pt x="1086" y="261"/>
                  </a:lnTo>
                  <a:lnTo>
                    <a:pt x="1060" y="285"/>
                  </a:lnTo>
                  <a:lnTo>
                    <a:pt x="1030" y="304"/>
                  </a:lnTo>
                  <a:lnTo>
                    <a:pt x="525" y="538"/>
                  </a:lnTo>
                  <a:lnTo>
                    <a:pt x="1030" y="775"/>
                  </a:lnTo>
                  <a:lnTo>
                    <a:pt x="1060" y="792"/>
                  </a:lnTo>
                  <a:lnTo>
                    <a:pt x="1086" y="818"/>
                  </a:lnTo>
                  <a:lnTo>
                    <a:pt x="1105" y="847"/>
                  </a:lnTo>
                  <a:lnTo>
                    <a:pt x="1116" y="881"/>
                  </a:lnTo>
                  <a:lnTo>
                    <a:pt x="1121" y="916"/>
                  </a:lnTo>
                  <a:lnTo>
                    <a:pt x="1121" y="921"/>
                  </a:lnTo>
                  <a:lnTo>
                    <a:pt x="1118" y="953"/>
                  </a:lnTo>
                  <a:lnTo>
                    <a:pt x="1108" y="982"/>
                  </a:lnTo>
                  <a:lnTo>
                    <a:pt x="1094" y="1009"/>
                  </a:lnTo>
                  <a:lnTo>
                    <a:pt x="1073" y="1033"/>
                  </a:lnTo>
                  <a:lnTo>
                    <a:pt x="1048" y="1053"/>
                  </a:lnTo>
                  <a:lnTo>
                    <a:pt x="1022" y="1067"/>
                  </a:lnTo>
                  <a:lnTo>
                    <a:pt x="993" y="1075"/>
                  </a:lnTo>
                  <a:lnTo>
                    <a:pt x="964" y="1078"/>
                  </a:lnTo>
                  <a:lnTo>
                    <a:pt x="930" y="1073"/>
                  </a:lnTo>
                  <a:lnTo>
                    <a:pt x="898" y="1064"/>
                  </a:lnTo>
                  <a:lnTo>
                    <a:pt x="90" y="688"/>
                  </a:lnTo>
                  <a:lnTo>
                    <a:pt x="60" y="669"/>
                  </a:lnTo>
                  <a:lnTo>
                    <a:pt x="36" y="643"/>
                  </a:lnTo>
                  <a:lnTo>
                    <a:pt x="16" y="614"/>
                  </a:lnTo>
                  <a:lnTo>
                    <a:pt x="4" y="580"/>
                  </a:lnTo>
                  <a:lnTo>
                    <a:pt x="0" y="545"/>
                  </a:lnTo>
                  <a:lnTo>
                    <a:pt x="0" y="534"/>
                  </a:lnTo>
                  <a:lnTo>
                    <a:pt x="4" y="498"/>
                  </a:lnTo>
                  <a:lnTo>
                    <a:pt x="16" y="465"/>
                  </a:lnTo>
                  <a:lnTo>
                    <a:pt x="36" y="434"/>
                  </a:lnTo>
                  <a:lnTo>
                    <a:pt x="60" y="410"/>
                  </a:lnTo>
                  <a:lnTo>
                    <a:pt x="90" y="391"/>
                  </a:lnTo>
                  <a:lnTo>
                    <a:pt x="898" y="15"/>
                  </a:lnTo>
                  <a:lnTo>
                    <a:pt x="930" y="5"/>
                  </a:lnTo>
                  <a:lnTo>
                    <a:pt x="964"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8" name="Freeform 1012"/>
            <p:cNvSpPr/>
            <p:nvPr/>
          </p:nvSpPr>
          <p:spPr bwMode="auto">
            <a:xfrm>
              <a:off x="-2873" y="424"/>
              <a:ext cx="423" cy="982"/>
            </a:xfrm>
            <a:custGeom>
              <a:avLst/>
              <a:gdLst>
                <a:gd name="T0" fmla="*/ 686 w 847"/>
                <a:gd name="T1" fmla="*/ 0 h 1963"/>
                <a:gd name="T2" fmla="*/ 691 w 847"/>
                <a:gd name="T3" fmla="*/ 0 h 1963"/>
                <a:gd name="T4" fmla="*/ 728 w 847"/>
                <a:gd name="T5" fmla="*/ 3 h 1963"/>
                <a:gd name="T6" fmla="*/ 762 w 847"/>
                <a:gd name="T7" fmla="*/ 16 h 1963"/>
                <a:gd name="T8" fmla="*/ 792 w 847"/>
                <a:gd name="T9" fmla="*/ 37 h 1963"/>
                <a:gd name="T10" fmla="*/ 818 w 847"/>
                <a:gd name="T11" fmla="*/ 64 h 1963"/>
                <a:gd name="T12" fmla="*/ 835 w 847"/>
                <a:gd name="T13" fmla="*/ 96 h 1963"/>
                <a:gd name="T14" fmla="*/ 845 w 847"/>
                <a:gd name="T15" fmla="*/ 131 h 1963"/>
                <a:gd name="T16" fmla="*/ 847 w 847"/>
                <a:gd name="T17" fmla="*/ 168 h 1963"/>
                <a:gd name="T18" fmla="*/ 840 w 847"/>
                <a:gd name="T19" fmla="*/ 204 h 1963"/>
                <a:gd name="T20" fmla="*/ 309 w 847"/>
                <a:gd name="T21" fmla="*/ 1854 h 1963"/>
                <a:gd name="T22" fmla="*/ 295 w 847"/>
                <a:gd name="T23" fmla="*/ 1884 h 1963"/>
                <a:gd name="T24" fmla="*/ 276 w 847"/>
                <a:gd name="T25" fmla="*/ 1911 h 1963"/>
                <a:gd name="T26" fmla="*/ 252 w 847"/>
                <a:gd name="T27" fmla="*/ 1934 h 1963"/>
                <a:gd name="T28" fmla="*/ 224 w 847"/>
                <a:gd name="T29" fmla="*/ 1950 h 1963"/>
                <a:gd name="T30" fmla="*/ 192 w 847"/>
                <a:gd name="T31" fmla="*/ 1960 h 1963"/>
                <a:gd name="T32" fmla="*/ 160 w 847"/>
                <a:gd name="T33" fmla="*/ 1963 h 1963"/>
                <a:gd name="T34" fmla="*/ 155 w 847"/>
                <a:gd name="T35" fmla="*/ 1963 h 1963"/>
                <a:gd name="T36" fmla="*/ 118 w 847"/>
                <a:gd name="T37" fmla="*/ 1960 h 1963"/>
                <a:gd name="T38" fmla="*/ 85 w 847"/>
                <a:gd name="T39" fmla="*/ 1947 h 1963"/>
                <a:gd name="T40" fmla="*/ 54 w 847"/>
                <a:gd name="T41" fmla="*/ 1926 h 1963"/>
                <a:gd name="T42" fmla="*/ 29 w 847"/>
                <a:gd name="T43" fmla="*/ 1899 h 1963"/>
                <a:gd name="T44" fmla="*/ 11 w 847"/>
                <a:gd name="T45" fmla="*/ 1866 h 1963"/>
                <a:gd name="T46" fmla="*/ 1 w 847"/>
                <a:gd name="T47" fmla="*/ 1831 h 1963"/>
                <a:gd name="T48" fmla="*/ 0 w 847"/>
                <a:gd name="T49" fmla="*/ 1794 h 1963"/>
                <a:gd name="T50" fmla="*/ 6 w 847"/>
                <a:gd name="T51" fmla="*/ 1759 h 1963"/>
                <a:gd name="T52" fmla="*/ 537 w 847"/>
                <a:gd name="T53" fmla="*/ 109 h 1963"/>
                <a:gd name="T54" fmla="*/ 551 w 847"/>
                <a:gd name="T55" fmla="*/ 77 h 1963"/>
                <a:gd name="T56" fmla="*/ 571 w 847"/>
                <a:gd name="T57" fmla="*/ 51 h 1963"/>
                <a:gd name="T58" fmla="*/ 595 w 847"/>
                <a:gd name="T59" fmla="*/ 29 h 1963"/>
                <a:gd name="T60" fmla="*/ 622 w 847"/>
                <a:gd name="T61" fmla="*/ 13 h 1963"/>
                <a:gd name="T62" fmla="*/ 654 w 847"/>
                <a:gd name="T63" fmla="*/ 3 h 1963"/>
                <a:gd name="T64" fmla="*/ 686 w 847"/>
                <a:gd name="T65" fmla="*/ 0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7" h="1963">
                  <a:moveTo>
                    <a:pt x="686" y="0"/>
                  </a:moveTo>
                  <a:lnTo>
                    <a:pt x="691" y="0"/>
                  </a:lnTo>
                  <a:lnTo>
                    <a:pt x="728" y="3"/>
                  </a:lnTo>
                  <a:lnTo>
                    <a:pt x="762" y="16"/>
                  </a:lnTo>
                  <a:lnTo>
                    <a:pt x="792" y="37"/>
                  </a:lnTo>
                  <a:lnTo>
                    <a:pt x="818" y="64"/>
                  </a:lnTo>
                  <a:lnTo>
                    <a:pt x="835" y="96"/>
                  </a:lnTo>
                  <a:lnTo>
                    <a:pt x="845" y="131"/>
                  </a:lnTo>
                  <a:lnTo>
                    <a:pt x="847" y="168"/>
                  </a:lnTo>
                  <a:lnTo>
                    <a:pt x="840" y="204"/>
                  </a:lnTo>
                  <a:lnTo>
                    <a:pt x="309" y="1854"/>
                  </a:lnTo>
                  <a:lnTo>
                    <a:pt x="295" y="1884"/>
                  </a:lnTo>
                  <a:lnTo>
                    <a:pt x="276" y="1911"/>
                  </a:lnTo>
                  <a:lnTo>
                    <a:pt x="252" y="1934"/>
                  </a:lnTo>
                  <a:lnTo>
                    <a:pt x="224" y="1950"/>
                  </a:lnTo>
                  <a:lnTo>
                    <a:pt x="192" y="1960"/>
                  </a:lnTo>
                  <a:lnTo>
                    <a:pt x="160" y="1963"/>
                  </a:lnTo>
                  <a:lnTo>
                    <a:pt x="155" y="1963"/>
                  </a:lnTo>
                  <a:lnTo>
                    <a:pt x="118" y="1960"/>
                  </a:lnTo>
                  <a:lnTo>
                    <a:pt x="85" y="1947"/>
                  </a:lnTo>
                  <a:lnTo>
                    <a:pt x="54" y="1926"/>
                  </a:lnTo>
                  <a:lnTo>
                    <a:pt x="29" y="1899"/>
                  </a:lnTo>
                  <a:lnTo>
                    <a:pt x="11" y="1866"/>
                  </a:lnTo>
                  <a:lnTo>
                    <a:pt x="1" y="1831"/>
                  </a:lnTo>
                  <a:lnTo>
                    <a:pt x="0" y="1794"/>
                  </a:lnTo>
                  <a:lnTo>
                    <a:pt x="6" y="1759"/>
                  </a:lnTo>
                  <a:lnTo>
                    <a:pt x="537" y="109"/>
                  </a:lnTo>
                  <a:lnTo>
                    <a:pt x="551" y="77"/>
                  </a:lnTo>
                  <a:lnTo>
                    <a:pt x="571" y="51"/>
                  </a:lnTo>
                  <a:lnTo>
                    <a:pt x="595" y="29"/>
                  </a:lnTo>
                  <a:lnTo>
                    <a:pt x="622" y="13"/>
                  </a:lnTo>
                  <a:lnTo>
                    <a:pt x="654" y="3"/>
                  </a:lnTo>
                  <a:lnTo>
                    <a:pt x="686"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sp>
          <p:nvSpPr>
            <p:cNvPr id="29" name="Freeform 1013"/>
            <p:cNvSpPr/>
            <p:nvPr/>
          </p:nvSpPr>
          <p:spPr bwMode="auto">
            <a:xfrm>
              <a:off x="-2461" y="648"/>
              <a:ext cx="561" cy="539"/>
            </a:xfrm>
            <a:custGeom>
              <a:avLst/>
              <a:gdLst>
                <a:gd name="T0" fmla="*/ 157 w 1121"/>
                <a:gd name="T1" fmla="*/ 0 h 1078"/>
                <a:gd name="T2" fmla="*/ 191 w 1121"/>
                <a:gd name="T3" fmla="*/ 5 h 1078"/>
                <a:gd name="T4" fmla="*/ 223 w 1121"/>
                <a:gd name="T5" fmla="*/ 15 h 1078"/>
                <a:gd name="T6" fmla="*/ 1031 w 1121"/>
                <a:gd name="T7" fmla="*/ 391 h 1078"/>
                <a:gd name="T8" fmla="*/ 1062 w 1121"/>
                <a:gd name="T9" fmla="*/ 410 h 1078"/>
                <a:gd name="T10" fmla="*/ 1086 w 1121"/>
                <a:gd name="T11" fmla="*/ 434 h 1078"/>
                <a:gd name="T12" fmla="*/ 1105 w 1121"/>
                <a:gd name="T13" fmla="*/ 465 h 1078"/>
                <a:gd name="T14" fmla="*/ 1118 w 1121"/>
                <a:gd name="T15" fmla="*/ 498 h 1078"/>
                <a:gd name="T16" fmla="*/ 1121 w 1121"/>
                <a:gd name="T17" fmla="*/ 534 h 1078"/>
                <a:gd name="T18" fmla="*/ 1121 w 1121"/>
                <a:gd name="T19" fmla="*/ 545 h 1078"/>
                <a:gd name="T20" fmla="*/ 1118 w 1121"/>
                <a:gd name="T21" fmla="*/ 580 h 1078"/>
                <a:gd name="T22" fmla="*/ 1105 w 1121"/>
                <a:gd name="T23" fmla="*/ 614 h 1078"/>
                <a:gd name="T24" fmla="*/ 1086 w 1121"/>
                <a:gd name="T25" fmla="*/ 643 h 1078"/>
                <a:gd name="T26" fmla="*/ 1062 w 1121"/>
                <a:gd name="T27" fmla="*/ 669 h 1078"/>
                <a:gd name="T28" fmla="*/ 1031 w 1121"/>
                <a:gd name="T29" fmla="*/ 688 h 1078"/>
                <a:gd name="T30" fmla="*/ 223 w 1121"/>
                <a:gd name="T31" fmla="*/ 1064 h 1078"/>
                <a:gd name="T32" fmla="*/ 191 w 1121"/>
                <a:gd name="T33" fmla="*/ 1073 h 1078"/>
                <a:gd name="T34" fmla="*/ 157 w 1121"/>
                <a:gd name="T35" fmla="*/ 1078 h 1078"/>
                <a:gd name="T36" fmla="*/ 128 w 1121"/>
                <a:gd name="T37" fmla="*/ 1075 h 1078"/>
                <a:gd name="T38" fmla="*/ 100 w 1121"/>
                <a:gd name="T39" fmla="*/ 1067 h 1078"/>
                <a:gd name="T40" fmla="*/ 74 w 1121"/>
                <a:gd name="T41" fmla="*/ 1053 h 1078"/>
                <a:gd name="T42" fmla="*/ 48 w 1121"/>
                <a:gd name="T43" fmla="*/ 1033 h 1078"/>
                <a:gd name="T44" fmla="*/ 27 w 1121"/>
                <a:gd name="T45" fmla="*/ 1009 h 1078"/>
                <a:gd name="T46" fmla="*/ 13 w 1121"/>
                <a:gd name="T47" fmla="*/ 982 h 1078"/>
                <a:gd name="T48" fmla="*/ 3 w 1121"/>
                <a:gd name="T49" fmla="*/ 953 h 1078"/>
                <a:gd name="T50" fmla="*/ 0 w 1121"/>
                <a:gd name="T51" fmla="*/ 921 h 1078"/>
                <a:gd name="T52" fmla="*/ 0 w 1121"/>
                <a:gd name="T53" fmla="*/ 916 h 1078"/>
                <a:gd name="T54" fmla="*/ 5 w 1121"/>
                <a:gd name="T55" fmla="*/ 881 h 1078"/>
                <a:gd name="T56" fmla="*/ 16 w 1121"/>
                <a:gd name="T57" fmla="*/ 847 h 1078"/>
                <a:gd name="T58" fmla="*/ 35 w 1121"/>
                <a:gd name="T59" fmla="*/ 818 h 1078"/>
                <a:gd name="T60" fmla="*/ 61 w 1121"/>
                <a:gd name="T61" fmla="*/ 792 h 1078"/>
                <a:gd name="T62" fmla="*/ 92 w 1121"/>
                <a:gd name="T63" fmla="*/ 775 h 1078"/>
                <a:gd name="T64" fmla="*/ 597 w 1121"/>
                <a:gd name="T65" fmla="*/ 538 h 1078"/>
                <a:gd name="T66" fmla="*/ 92 w 1121"/>
                <a:gd name="T67" fmla="*/ 304 h 1078"/>
                <a:gd name="T68" fmla="*/ 61 w 1121"/>
                <a:gd name="T69" fmla="*/ 285 h 1078"/>
                <a:gd name="T70" fmla="*/ 35 w 1121"/>
                <a:gd name="T71" fmla="*/ 261 h 1078"/>
                <a:gd name="T72" fmla="*/ 16 w 1121"/>
                <a:gd name="T73" fmla="*/ 230 h 1078"/>
                <a:gd name="T74" fmla="*/ 5 w 1121"/>
                <a:gd name="T75" fmla="*/ 198 h 1078"/>
                <a:gd name="T76" fmla="*/ 0 w 1121"/>
                <a:gd name="T77" fmla="*/ 161 h 1078"/>
                <a:gd name="T78" fmla="*/ 0 w 1121"/>
                <a:gd name="T79" fmla="*/ 158 h 1078"/>
                <a:gd name="T80" fmla="*/ 3 w 1121"/>
                <a:gd name="T81" fmla="*/ 126 h 1078"/>
                <a:gd name="T82" fmla="*/ 13 w 1121"/>
                <a:gd name="T83" fmla="*/ 97 h 1078"/>
                <a:gd name="T84" fmla="*/ 27 w 1121"/>
                <a:gd name="T85" fmla="*/ 69 h 1078"/>
                <a:gd name="T86" fmla="*/ 48 w 1121"/>
                <a:gd name="T87" fmla="*/ 45 h 1078"/>
                <a:gd name="T88" fmla="*/ 74 w 1121"/>
                <a:gd name="T89" fmla="*/ 24 h 1078"/>
                <a:gd name="T90" fmla="*/ 100 w 1121"/>
                <a:gd name="T91" fmla="*/ 12 h 1078"/>
                <a:gd name="T92" fmla="*/ 128 w 1121"/>
                <a:gd name="T93" fmla="*/ 4 h 1078"/>
                <a:gd name="T94" fmla="*/ 157 w 1121"/>
                <a:gd name="T95" fmla="*/ 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1" h="1078">
                  <a:moveTo>
                    <a:pt x="157" y="0"/>
                  </a:moveTo>
                  <a:lnTo>
                    <a:pt x="191" y="5"/>
                  </a:lnTo>
                  <a:lnTo>
                    <a:pt x="223" y="15"/>
                  </a:lnTo>
                  <a:lnTo>
                    <a:pt x="1031" y="391"/>
                  </a:lnTo>
                  <a:lnTo>
                    <a:pt x="1062" y="410"/>
                  </a:lnTo>
                  <a:lnTo>
                    <a:pt x="1086" y="434"/>
                  </a:lnTo>
                  <a:lnTo>
                    <a:pt x="1105" y="465"/>
                  </a:lnTo>
                  <a:lnTo>
                    <a:pt x="1118" y="498"/>
                  </a:lnTo>
                  <a:lnTo>
                    <a:pt x="1121" y="534"/>
                  </a:lnTo>
                  <a:lnTo>
                    <a:pt x="1121" y="545"/>
                  </a:lnTo>
                  <a:lnTo>
                    <a:pt x="1118" y="580"/>
                  </a:lnTo>
                  <a:lnTo>
                    <a:pt x="1105" y="614"/>
                  </a:lnTo>
                  <a:lnTo>
                    <a:pt x="1086" y="643"/>
                  </a:lnTo>
                  <a:lnTo>
                    <a:pt x="1062" y="669"/>
                  </a:lnTo>
                  <a:lnTo>
                    <a:pt x="1031" y="688"/>
                  </a:lnTo>
                  <a:lnTo>
                    <a:pt x="223" y="1064"/>
                  </a:lnTo>
                  <a:lnTo>
                    <a:pt x="191" y="1073"/>
                  </a:lnTo>
                  <a:lnTo>
                    <a:pt x="157" y="1078"/>
                  </a:lnTo>
                  <a:lnTo>
                    <a:pt x="128" y="1075"/>
                  </a:lnTo>
                  <a:lnTo>
                    <a:pt x="100" y="1067"/>
                  </a:lnTo>
                  <a:lnTo>
                    <a:pt x="74" y="1053"/>
                  </a:lnTo>
                  <a:lnTo>
                    <a:pt x="48" y="1033"/>
                  </a:lnTo>
                  <a:lnTo>
                    <a:pt x="27" y="1009"/>
                  </a:lnTo>
                  <a:lnTo>
                    <a:pt x="13" y="982"/>
                  </a:lnTo>
                  <a:lnTo>
                    <a:pt x="3" y="953"/>
                  </a:lnTo>
                  <a:lnTo>
                    <a:pt x="0" y="921"/>
                  </a:lnTo>
                  <a:lnTo>
                    <a:pt x="0" y="916"/>
                  </a:lnTo>
                  <a:lnTo>
                    <a:pt x="5" y="881"/>
                  </a:lnTo>
                  <a:lnTo>
                    <a:pt x="16" y="847"/>
                  </a:lnTo>
                  <a:lnTo>
                    <a:pt x="35" y="818"/>
                  </a:lnTo>
                  <a:lnTo>
                    <a:pt x="61" y="792"/>
                  </a:lnTo>
                  <a:lnTo>
                    <a:pt x="92" y="775"/>
                  </a:lnTo>
                  <a:lnTo>
                    <a:pt x="597" y="538"/>
                  </a:lnTo>
                  <a:lnTo>
                    <a:pt x="92" y="304"/>
                  </a:lnTo>
                  <a:lnTo>
                    <a:pt x="61" y="285"/>
                  </a:lnTo>
                  <a:lnTo>
                    <a:pt x="35" y="261"/>
                  </a:lnTo>
                  <a:lnTo>
                    <a:pt x="16" y="230"/>
                  </a:lnTo>
                  <a:lnTo>
                    <a:pt x="5" y="198"/>
                  </a:lnTo>
                  <a:lnTo>
                    <a:pt x="0" y="161"/>
                  </a:lnTo>
                  <a:lnTo>
                    <a:pt x="0" y="158"/>
                  </a:lnTo>
                  <a:lnTo>
                    <a:pt x="3" y="126"/>
                  </a:lnTo>
                  <a:lnTo>
                    <a:pt x="13" y="97"/>
                  </a:lnTo>
                  <a:lnTo>
                    <a:pt x="27" y="69"/>
                  </a:lnTo>
                  <a:lnTo>
                    <a:pt x="48" y="45"/>
                  </a:lnTo>
                  <a:lnTo>
                    <a:pt x="74" y="24"/>
                  </a:lnTo>
                  <a:lnTo>
                    <a:pt x="100" y="12"/>
                  </a:lnTo>
                  <a:lnTo>
                    <a:pt x="128" y="4"/>
                  </a:lnTo>
                  <a:lnTo>
                    <a:pt x="157" y="0"/>
                  </a:lnTo>
                  <a:close/>
                </a:path>
              </a:pathLst>
            </a:custGeom>
            <a:grpFill/>
            <a:ln w="0">
              <a:noFill/>
              <a:prstDash val="solid"/>
              <a:round/>
            </a:ln>
          </p:spPr>
          <p:txBody>
            <a:bodyPr/>
            <a:lstStyle/>
            <a:p>
              <a:pPr eaLnBrk="1" fontAlgn="auto" hangingPunct="1">
                <a:spcBef>
                  <a:spcPts val="0"/>
                </a:spcBef>
                <a:spcAft>
                  <a:spcPts val="0"/>
                </a:spcAft>
                <a:defRPr/>
              </a:pPr>
              <a:endParaRPr lang="en-US">
                <a:sym typeface="+mn-lt"/>
              </a:endParaRPr>
            </a:p>
          </p:txBody>
        </p:sp>
      </p:grpSp>
      <p:sp>
        <p:nvSpPr>
          <p:cNvPr id="30" name="文本框 29"/>
          <p:cNvSpPr txBox="1"/>
          <p:nvPr>
            <p:custDataLst>
              <p:tags r:id="rId1"/>
            </p:custDataLst>
          </p:nvPr>
        </p:nvSpPr>
        <p:spPr>
          <a:xfrm>
            <a:off x="3930633" y="3791694"/>
            <a:ext cx="2244631" cy="453442"/>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US" altLang="zh-CN" sz="1400" dirty="0">
                <a:solidFill>
                  <a:schemeClr val="tx1"/>
                </a:solidFill>
                <a:latin typeface="Livvic" charset="0"/>
                <a:cs typeface="Livvic" charset="0"/>
                <a:sym typeface="+mn-lt"/>
              </a:rPr>
              <a:t>HOTELS</a:t>
            </a:r>
            <a:endParaRPr lang="en-US" altLang="zh-CN" sz="1400" dirty="0">
              <a:solidFill>
                <a:schemeClr val="tx1"/>
              </a:solidFill>
              <a:latin typeface="Livvic" charset="0"/>
              <a:cs typeface="Livvic" charset="0"/>
              <a:sym typeface="+mn-lt"/>
            </a:endParaRPr>
          </a:p>
        </p:txBody>
      </p:sp>
      <p:sp>
        <p:nvSpPr>
          <p:cNvPr id="32" name="文本框 31"/>
          <p:cNvSpPr txBox="1"/>
          <p:nvPr>
            <p:custDataLst>
              <p:tags r:id="rId2"/>
            </p:custDataLst>
          </p:nvPr>
        </p:nvSpPr>
        <p:spPr>
          <a:xfrm>
            <a:off x="3910313" y="5388275"/>
            <a:ext cx="2244631" cy="453442"/>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US" altLang="zh-CN" sz="1400" dirty="0">
                <a:solidFill>
                  <a:schemeClr val="tx1"/>
                </a:solidFill>
                <a:latin typeface="Livvic" charset="0"/>
                <a:cs typeface="Livvic" charset="0"/>
                <a:sym typeface="+mn-lt"/>
              </a:rPr>
              <a:t>RESTUARANT AND BARS</a:t>
            </a:r>
            <a:endParaRPr lang="en-US" altLang="zh-CN" sz="1400" dirty="0">
              <a:solidFill>
                <a:schemeClr val="tx1"/>
              </a:solidFill>
              <a:latin typeface="Livvic" charset="0"/>
              <a:cs typeface="Livvic" charset="0"/>
              <a:sym typeface="+mn-lt"/>
            </a:endParaRPr>
          </a:p>
        </p:txBody>
      </p:sp>
      <p:sp>
        <p:nvSpPr>
          <p:cNvPr id="34" name="文本框 33"/>
          <p:cNvSpPr txBox="1"/>
          <p:nvPr>
            <p:custDataLst>
              <p:tags r:id="rId3"/>
            </p:custDataLst>
          </p:nvPr>
        </p:nvSpPr>
        <p:spPr>
          <a:xfrm>
            <a:off x="7296906" y="3805029"/>
            <a:ext cx="2244631" cy="453442"/>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US" altLang="zh-CN" sz="1400" dirty="0">
                <a:solidFill>
                  <a:schemeClr val="tx1"/>
                </a:solidFill>
                <a:latin typeface="Livvic" charset="0"/>
                <a:cs typeface="Livvic" charset="0"/>
                <a:sym typeface="+mn-lt"/>
              </a:rPr>
              <a:t>TOURISM </a:t>
            </a:r>
            <a:endParaRPr lang="en-US" altLang="zh-CN" sz="1400" dirty="0">
              <a:solidFill>
                <a:schemeClr val="tx1"/>
              </a:solidFill>
              <a:latin typeface="Livvic" charset="0"/>
              <a:cs typeface="Livvic" charset="0"/>
              <a:sym typeface="+mn-lt"/>
            </a:endParaRPr>
          </a:p>
        </p:txBody>
      </p:sp>
      <p:sp>
        <p:nvSpPr>
          <p:cNvPr id="36" name="文本框 35"/>
          <p:cNvSpPr txBox="1"/>
          <p:nvPr>
            <p:custDataLst>
              <p:tags r:id="rId4"/>
            </p:custDataLst>
          </p:nvPr>
        </p:nvSpPr>
        <p:spPr>
          <a:xfrm>
            <a:off x="7260076" y="5388910"/>
            <a:ext cx="2244631" cy="453442"/>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US" altLang="zh-CN" sz="1400" dirty="0">
                <a:solidFill>
                  <a:schemeClr val="tx1"/>
                </a:solidFill>
                <a:latin typeface="Livvic" charset="0"/>
                <a:cs typeface="Livvic" charset="0"/>
                <a:sym typeface="+mn-lt"/>
              </a:rPr>
              <a:t>EVENT PLANNING</a:t>
            </a:r>
            <a:endParaRPr lang="en-US" altLang="zh-CN" sz="1400" dirty="0">
              <a:solidFill>
                <a:schemeClr val="tx1"/>
              </a:solidFill>
              <a:latin typeface="Livvic" charset="0"/>
              <a:cs typeface="Livvic" charset="0"/>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70485" y="72390"/>
            <a:ext cx="12146280" cy="6713855"/>
          </a:xfrm>
          <a:prstGeom prst="rect">
            <a:avLst/>
          </a:prstGeom>
        </p:spPr>
      </p:pic>
      <p:sp>
        <p:nvSpPr>
          <p:cNvPr id="3" name="文本框 2"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851880" y="3916382"/>
            <a:ext cx="3334357" cy="1861185"/>
          </a:xfrm>
          <a:prstGeom prst="rect">
            <a:avLst/>
          </a:prstGeom>
          <a:noFill/>
        </p:spPr>
        <p:txBody>
          <a:bodyPr wrap="square" rtlCol="0">
            <a:spAutoFit/>
          </a:bodyPr>
          <a:lstStyle/>
          <a:p>
            <a:r>
              <a:rPr lang="en-US" altLang="zh-CN" sz="11500" b="1" dirty="0">
                <a:solidFill>
                  <a:srgbClr val="6B7479"/>
                </a:solidFill>
                <a:latin typeface="carterone" charset="0"/>
                <a:ea typeface="Arial" panose="020B0604020202020204" pitchFamily="34" charset="0"/>
                <a:cs typeface="carterone" charset="0"/>
              </a:rPr>
              <a:t>02</a:t>
            </a:r>
            <a:endParaRPr lang="zh-CN" altLang="en-US" sz="11500" b="1" dirty="0">
              <a:solidFill>
                <a:srgbClr val="6B7479"/>
              </a:solidFill>
              <a:latin typeface="carterone" charset="0"/>
              <a:ea typeface="Arial" panose="020B0604020202020204" pitchFamily="34" charset="0"/>
              <a:cs typeface="carterone" charset="0"/>
            </a:endParaRPr>
          </a:p>
        </p:txBody>
      </p:sp>
      <p:sp>
        <p:nvSpPr>
          <p:cNvPr id="4" name="文本框 3"/>
          <p:cNvSpPr txBox="1"/>
          <p:nvPr/>
        </p:nvSpPr>
        <p:spPr>
          <a:xfrm>
            <a:off x="5480050" y="3785870"/>
            <a:ext cx="5293360" cy="2122805"/>
          </a:xfrm>
          <a:prstGeom prst="rect">
            <a:avLst/>
          </a:prstGeom>
          <a:noFill/>
        </p:spPr>
        <p:txBody>
          <a:bodyPr wrap="square" rtlCol="0">
            <a:spAutoFit/>
          </a:bodyPr>
          <a:lstStyle/>
          <a:p>
            <a:pPr algn="ctr"/>
            <a:r>
              <a:rPr lang="en-US" altLang="zh-CN" sz="4400" b="1" dirty="0">
                <a:solidFill>
                  <a:srgbClr val="FFFFFF"/>
                </a:solidFill>
                <a:latin typeface="carterone" charset="0"/>
                <a:ea typeface="Arial" panose="020B0604020202020204" pitchFamily="34" charset="0"/>
                <a:cs typeface="carterone" charset="0"/>
              </a:rPr>
              <a:t>Role </a:t>
            </a:r>
            <a:endParaRPr lang="en-US" altLang="zh-CN" sz="4400" b="1" dirty="0">
              <a:solidFill>
                <a:srgbClr val="FFFFFF"/>
              </a:solidFill>
              <a:latin typeface="carterone" charset="0"/>
              <a:ea typeface="Arial" panose="020B0604020202020204" pitchFamily="34" charset="0"/>
              <a:cs typeface="carterone" charset="0"/>
            </a:endParaRPr>
          </a:p>
          <a:p>
            <a:pPr algn="ctr"/>
            <a:r>
              <a:rPr lang="en-US" altLang="zh-CN" sz="4400" b="1" dirty="0">
                <a:solidFill>
                  <a:srgbClr val="FFFFFF"/>
                </a:solidFill>
                <a:latin typeface="carterone" charset="0"/>
                <a:ea typeface="Arial" panose="020B0604020202020204" pitchFamily="34" charset="0"/>
                <a:cs typeface="carterone" charset="0"/>
              </a:rPr>
              <a:t>of </a:t>
            </a:r>
            <a:endParaRPr lang="en-US" altLang="zh-CN" sz="4400" b="1" dirty="0">
              <a:solidFill>
                <a:srgbClr val="FFFFFF"/>
              </a:solidFill>
              <a:latin typeface="carterone" charset="0"/>
              <a:ea typeface="Arial" panose="020B0604020202020204" pitchFamily="34" charset="0"/>
              <a:cs typeface="carterone" charset="0"/>
            </a:endParaRPr>
          </a:p>
          <a:p>
            <a:pPr algn="ctr"/>
            <a:r>
              <a:rPr lang="en-US" altLang="zh-CN" sz="4400" b="1" dirty="0">
                <a:solidFill>
                  <a:srgbClr val="FFFFFF"/>
                </a:solidFill>
                <a:latin typeface="carterone" charset="0"/>
                <a:ea typeface="Arial" panose="020B0604020202020204" pitchFamily="34" charset="0"/>
                <a:cs typeface="carterone" charset="0"/>
              </a:rPr>
              <a:t>Data Science</a:t>
            </a:r>
            <a:endParaRPr lang="en-US" altLang="zh-CN" sz="4400" b="1" dirty="0">
              <a:solidFill>
                <a:srgbClr val="FFFFFF"/>
              </a:solidFill>
              <a:latin typeface="carterone" charset="0"/>
              <a:ea typeface="Arial" panose="020B0604020202020204" pitchFamily="34" charset="0"/>
              <a:cs typeface="carteron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82041"/>
          <a:stretch>
            <a:fillRect/>
          </a:stretch>
        </p:blipFill>
        <p:spPr>
          <a:xfrm>
            <a:off x="0" y="-32084"/>
            <a:ext cx="12192000" cy="1459718"/>
          </a:xfrm>
          <a:prstGeom prst="rect">
            <a:avLst/>
          </a:prstGeom>
        </p:spPr>
      </p:pic>
      <p:grpSp>
        <p:nvGrpSpPr>
          <p:cNvPr id="10" name="组合 9"/>
          <p:cNvGrpSpPr/>
          <p:nvPr/>
        </p:nvGrpSpPr>
        <p:grpSpPr>
          <a:xfrm>
            <a:off x="10589274" y="330358"/>
            <a:ext cx="1041252" cy="791875"/>
            <a:chOff x="4315637" y="2408725"/>
            <a:chExt cx="5250521" cy="3993035"/>
          </a:xfrm>
          <a:solidFill>
            <a:srgbClr val="6B7479"/>
          </a:solidFill>
          <a:effectLst/>
        </p:grpSpPr>
        <p:sp>
          <p:nvSpPr>
            <p:cNvPr id="11" name="圆角矩形 10"/>
            <p:cNvSpPr/>
            <p:nvPr/>
          </p:nvSpPr>
          <p:spPr>
            <a:xfrm rot="19980000">
              <a:off x="5083085" y="2415286"/>
              <a:ext cx="531731" cy="39756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19980000">
              <a:off x="6673794" y="2408725"/>
              <a:ext cx="531731" cy="3975688"/>
            </a:xfrm>
            <a:custGeom>
              <a:avLst/>
              <a:gdLst>
                <a:gd name="connsiteX0" fmla="*/ 570188 w 570188"/>
                <a:gd name="connsiteY0" fmla="*/ 2413647 h 4263224"/>
                <a:gd name="connsiteX1" fmla="*/ 570188 w 570188"/>
                <a:gd name="connsiteY1" fmla="*/ 3978129 h 4263224"/>
                <a:gd name="connsiteX2" fmla="*/ 285094 w 570188"/>
                <a:gd name="connsiteY2" fmla="*/ 4263224 h 4263224"/>
                <a:gd name="connsiteX3" fmla="*/ 0 w 570188"/>
                <a:gd name="connsiteY3" fmla="*/ 3978129 h 4263224"/>
                <a:gd name="connsiteX4" fmla="*/ 0 w 570188"/>
                <a:gd name="connsiteY4" fmla="*/ 2827912 h 4263224"/>
                <a:gd name="connsiteX5" fmla="*/ 396065 w 570188"/>
                <a:gd name="connsiteY5" fmla="*/ 22404 h 4263224"/>
                <a:gd name="connsiteX6" fmla="*/ 570188 w 570188"/>
                <a:gd name="connsiteY6" fmla="*/ 285094 h 4263224"/>
                <a:gd name="connsiteX7" fmla="*/ 570188 w 570188"/>
                <a:gd name="connsiteY7" fmla="*/ 1355778 h 4263224"/>
                <a:gd name="connsiteX8" fmla="*/ 0 w 570188"/>
                <a:gd name="connsiteY8" fmla="*/ 1770044 h 4263224"/>
                <a:gd name="connsiteX9" fmla="*/ 0 w 570188"/>
                <a:gd name="connsiteY9" fmla="*/ 285094 h 4263224"/>
                <a:gd name="connsiteX10" fmla="*/ 285094 w 570188"/>
                <a:gd name="connsiteY10" fmla="*/ 0 h 4263224"/>
                <a:gd name="connsiteX11" fmla="*/ 396065 w 570188"/>
                <a:gd name="connsiteY11" fmla="*/ 22404 h 426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188" h="4263224">
                  <a:moveTo>
                    <a:pt x="570188" y="2413647"/>
                  </a:moveTo>
                  <a:lnTo>
                    <a:pt x="570188" y="3978129"/>
                  </a:lnTo>
                  <a:cubicBezTo>
                    <a:pt x="570188" y="4135582"/>
                    <a:pt x="442547" y="4263223"/>
                    <a:pt x="285094" y="4263224"/>
                  </a:cubicBezTo>
                  <a:cubicBezTo>
                    <a:pt x="127641" y="4263223"/>
                    <a:pt x="0" y="4135582"/>
                    <a:pt x="0" y="3978129"/>
                  </a:cubicBezTo>
                  <a:lnTo>
                    <a:pt x="0" y="2827912"/>
                  </a:lnTo>
                  <a:close/>
                  <a:moveTo>
                    <a:pt x="396065" y="22404"/>
                  </a:moveTo>
                  <a:cubicBezTo>
                    <a:pt x="498390" y="65684"/>
                    <a:pt x="570188" y="167004"/>
                    <a:pt x="570188" y="285094"/>
                  </a:cubicBezTo>
                  <a:lnTo>
                    <a:pt x="570188" y="1355778"/>
                  </a:lnTo>
                  <a:lnTo>
                    <a:pt x="0" y="1770044"/>
                  </a:lnTo>
                  <a:lnTo>
                    <a:pt x="0" y="285094"/>
                  </a:lnTo>
                  <a:cubicBezTo>
                    <a:pt x="0" y="127641"/>
                    <a:pt x="127641" y="0"/>
                    <a:pt x="285094" y="0"/>
                  </a:cubicBezTo>
                  <a:cubicBezTo>
                    <a:pt x="324457" y="0"/>
                    <a:pt x="361957" y="7978"/>
                    <a:pt x="396065" y="224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rot="5400000" flipH="1">
              <a:off x="5098906" y="1809898"/>
              <a:ext cx="531731" cy="20982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1620000" flipH="1">
              <a:off x="8252911" y="2418564"/>
              <a:ext cx="531731" cy="39756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rot="16200000">
              <a:off x="8251157" y="1813177"/>
              <a:ext cx="531731" cy="20982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rot="1620000" flipH="1">
              <a:off x="6662201" y="2426073"/>
              <a:ext cx="531731" cy="39756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Freeform 5"/>
          <p:cNvSpPr/>
          <p:nvPr/>
        </p:nvSpPr>
        <p:spPr bwMode="auto">
          <a:xfrm>
            <a:off x="6170017" y="3388226"/>
            <a:ext cx="1408341" cy="2228444"/>
          </a:xfrm>
          <a:custGeom>
            <a:avLst/>
            <a:gdLst>
              <a:gd name="T0" fmla="*/ 1491 w 1837"/>
              <a:gd name="T1" fmla="*/ 673 h 2908"/>
              <a:gd name="T2" fmla="*/ 1311 w 1837"/>
              <a:gd name="T3" fmla="*/ 512 h 2908"/>
              <a:gd name="T4" fmla="*/ 1330 w 1837"/>
              <a:gd name="T5" fmla="*/ 429 h 2908"/>
              <a:gd name="T6" fmla="*/ 1331 w 1837"/>
              <a:gd name="T7" fmla="*/ 427 h 2908"/>
              <a:gd name="T8" fmla="*/ 1393 w 1837"/>
              <a:gd name="T9" fmla="*/ 217 h 2908"/>
              <a:gd name="T10" fmla="*/ 1362 w 1837"/>
              <a:gd name="T11" fmla="*/ 105 h 2908"/>
              <a:gd name="T12" fmla="*/ 1356 w 1837"/>
              <a:gd name="T13" fmla="*/ 96 h 2908"/>
              <a:gd name="T14" fmla="*/ 1177 w 1837"/>
              <a:gd name="T15" fmla="*/ 0 h 2908"/>
              <a:gd name="T16" fmla="*/ 997 w 1837"/>
              <a:gd name="T17" fmla="*/ 96 h 2908"/>
              <a:gd name="T18" fmla="*/ 993 w 1837"/>
              <a:gd name="T19" fmla="*/ 102 h 2908"/>
              <a:gd name="T20" fmla="*/ 991 w 1837"/>
              <a:gd name="T21" fmla="*/ 105 h 2908"/>
              <a:gd name="T22" fmla="*/ 960 w 1837"/>
              <a:gd name="T23" fmla="*/ 217 h 2908"/>
              <a:gd name="T24" fmla="*/ 1023 w 1837"/>
              <a:gd name="T25" fmla="*/ 427 h 2908"/>
              <a:gd name="T26" fmla="*/ 1024 w 1837"/>
              <a:gd name="T27" fmla="*/ 428 h 2908"/>
              <a:gd name="T28" fmla="*/ 1034 w 1837"/>
              <a:gd name="T29" fmla="*/ 457 h 2908"/>
              <a:gd name="T30" fmla="*/ 1042 w 1837"/>
              <a:gd name="T31" fmla="*/ 512 h 2908"/>
              <a:gd name="T32" fmla="*/ 1032 w 1837"/>
              <a:gd name="T33" fmla="*/ 567 h 2908"/>
              <a:gd name="T34" fmla="*/ 863 w 1837"/>
              <a:gd name="T35" fmla="*/ 673 h 2908"/>
              <a:gd name="T36" fmla="*/ 0 w 1837"/>
              <a:gd name="T37" fmla="*/ 673 h 2908"/>
              <a:gd name="T38" fmla="*/ 0 w 1837"/>
              <a:gd name="T39" fmla="*/ 1540 h 2908"/>
              <a:gd name="T40" fmla="*/ 27 w 1837"/>
              <a:gd name="T41" fmla="*/ 1605 h 2908"/>
              <a:gd name="T42" fmla="*/ 97 w 1837"/>
              <a:gd name="T43" fmla="*/ 1603 h 2908"/>
              <a:gd name="T44" fmla="*/ 350 w 1837"/>
              <a:gd name="T45" fmla="*/ 1531 h 2908"/>
              <a:gd name="T46" fmla="*/ 622 w 1837"/>
              <a:gd name="T47" fmla="*/ 1679 h 2908"/>
              <a:gd name="T48" fmla="*/ 674 w 1837"/>
              <a:gd name="T49" fmla="*/ 1854 h 2908"/>
              <a:gd name="T50" fmla="*/ 350 w 1837"/>
              <a:gd name="T51" fmla="*/ 2177 h 2908"/>
              <a:gd name="T52" fmla="*/ 177 w 1837"/>
              <a:gd name="T53" fmla="*/ 2137 h 2908"/>
              <a:gd name="T54" fmla="*/ 97 w 1837"/>
              <a:gd name="T55" fmla="*/ 2105 h 2908"/>
              <a:gd name="T56" fmla="*/ 27 w 1837"/>
              <a:gd name="T57" fmla="*/ 2103 h 2908"/>
              <a:gd name="T58" fmla="*/ 0 w 1837"/>
              <a:gd name="T59" fmla="*/ 2168 h 2908"/>
              <a:gd name="T60" fmla="*/ 0 w 1837"/>
              <a:gd name="T61" fmla="*/ 2270 h 2908"/>
              <a:gd name="T62" fmla="*/ 0 w 1837"/>
              <a:gd name="T63" fmla="*/ 2908 h 2908"/>
              <a:gd name="T64" fmla="*/ 813 w 1837"/>
              <a:gd name="T65" fmla="*/ 2908 h 2908"/>
              <a:gd name="T66" fmla="*/ 943 w 1837"/>
              <a:gd name="T67" fmla="*/ 2800 h 2908"/>
              <a:gd name="T68" fmla="*/ 943 w 1837"/>
              <a:gd name="T69" fmla="*/ 2729 h 2908"/>
              <a:gd name="T70" fmla="*/ 883 w 1837"/>
              <a:gd name="T71" fmla="*/ 2638 h 2908"/>
              <a:gd name="T72" fmla="*/ 944 w 1837"/>
              <a:gd name="T73" fmla="*/ 2384 h 2908"/>
              <a:gd name="T74" fmla="*/ 1624 w 1837"/>
              <a:gd name="T75" fmla="*/ 1233 h 2908"/>
              <a:gd name="T76" fmla="*/ 1837 w 1837"/>
              <a:gd name="T77" fmla="*/ 673 h 2908"/>
              <a:gd name="T78" fmla="*/ 1491 w 1837"/>
              <a:gd name="T79" fmla="*/ 673 h 2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7" h="2908">
                <a:moveTo>
                  <a:pt x="1491" y="673"/>
                </a:moveTo>
                <a:cubicBezTo>
                  <a:pt x="1385" y="673"/>
                  <a:pt x="1311" y="607"/>
                  <a:pt x="1311" y="512"/>
                </a:cubicBezTo>
                <a:cubicBezTo>
                  <a:pt x="1311" y="485"/>
                  <a:pt x="1317" y="457"/>
                  <a:pt x="1330" y="429"/>
                </a:cubicBezTo>
                <a:cubicBezTo>
                  <a:pt x="1331" y="427"/>
                  <a:pt x="1331" y="427"/>
                  <a:pt x="1331" y="427"/>
                </a:cubicBezTo>
                <a:cubicBezTo>
                  <a:pt x="1356" y="369"/>
                  <a:pt x="1393" y="265"/>
                  <a:pt x="1393" y="217"/>
                </a:cubicBezTo>
                <a:cubicBezTo>
                  <a:pt x="1393" y="177"/>
                  <a:pt x="1383" y="139"/>
                  <a:pt x="1362" y="105"/>
                </a:cubicBezTo>
                <a:cubicBezTo>
                  <a:pt x="1360" y="102"/>
                  <a:pt x="1359" y="99"/>
                  <a:pt x="1356" y="96"/>
                </a:cubicBezTo>
                <a:cubicBezTo>
                  <a:pt x="1316" y="36"/>
                  <a:pt x="1249" y="0"/>
                  <a:pt x="1177" y="0"/>
                </a:cubicBezTo>
                <a:cubicBezTo>
                  <a:pt x="1105" y="0"/>
                  <a:pt x="1037" y="36"/>
                  <a:pt x="997" y="96"/>
                </a:cubicBezTo>
                <a:cubicBezTo>
                  <a:pt x="996" y="98"/>
                  <a:pt x="994" y="100"/>
                  <a:pt x="993" y="102"/>
                </a:cubicBezTo>
                <a:cubicBezTo>
                  <a:pt x="992" y="103"/>
                  <a:pt x="992" y="104"/>
                  <a:pt x="991" y="105"/>
                </a:cubicBezTo>
                <a:cubicBezTo>
                  <a:pt x="971" y="139"/>
                  <a:pt x="960" y="177"/>
                  <a:pt x="960" y="217"/>
                </a:cubicBezTo>
                <a:cubicBezTo>
                  <a:pt x="960" y="265"/>
                  <a:pt x="998" y="368"/>
                  <a:pt x="1023" y="427"/>
                </a:cubicBezTo>
                <a:cubicBezTo>
                  <a:pt x="1024" y="428"/>
                  <a:pt x="1024" y="428"/>
                  <a:pt x="1024" y="428"/>
                </a:cubicBezTo>
                <a:cubicBezTo>
                  <a:pt x="1028" y="438"/>
                  <a:pt x="1031" y="448"/>
                  <a:pt x="1034" y="457"/>
                </a:cubicBezTo>
                <a:cubicBezTo>
                  <a:pt x="1039" y="476"/>
                  <a:pt x="1042" y="494"/>
                  <a:pt x="1042" y="512"/>
                </a:cubicBezTo>
                <a:cubicBezTo>
                  <a:pt x="1042" y="532"/>
                  <a:pt x="1038" y="550"/>
                  <a:pt x="1032" y="567"/>
                </a:cubicBezTo>
                <a:cubicBezTo>
                  <a:pt x="1010" y="631"/>
                  <a:pt x="947" y="673"/>
                  <a:pt x="863" y="673"/>
                </a:cubicBezTo>
                <a:cubicBezTo>
                  <a:pt x="0" y="673"/>
                  <a:pt x="0" y="673"/>
                  <a:pt x="0" y="673"/>
                </a:cubicBezTo>
                <a:cubicBezTo>
                  <a:pt x="0" y="1540"/>
                  <a:pt x="0" y="1540"/>
                  <a:pt x="0" y="1540"/>
                </a:cubicBezTo>
                <a:cubicBezTo>
                  <a:pt x="0" y="1571"/>
                  <a:pt x="10" y="1594"/>
                  <a:pt x="27" y="1605"/>
                </a:cubicBezTo>
                <a:cubicBezTo>
                  <a:pt x="43" y="1616"/>
                  <a:pt x="68" y="1615"/>
                  <a:pt x="97" y="1603"/>
                </a:cubicBezTo>
                <a:cubicBezTo>
                  <a:pt x="114" y="1595"/>
                  <a:pt x="264" y="1531"/>
                  <a:pt x="350" y="1531"/>
                </a:cubicBezTo>
                <a:cubicBezTo>
                  <a:pt x="464" y="1531"/>
                  <a:pt x="564" y="1590"/>
                  <a:pt x="622" y="1679"/>
                </a:cubicBezTo>
                <a:cubicBezTo>
                  <a:pt x="654" y="1729"/>
                  <a:pt x="674" y="1789"/>
                  <a:pt x="674" y="1854"/>
                </a:cubicBezTo>
                <a:cubicBezTo>
                  <a:pt x="674" y="2032"/>
                  <a:pt x="528" y="2177"/>
                  <a:pt x="350" y="2177"/>
                </a:cubicBezTo>
                <a:cubicBezTo>
                  <a:pt x="301" y="2177"/>
                  <a:pt x="232" y="2156"/>
                  <a:pt x="177" y="2137"/>
                </a:cubicBezTo>
                <a:cubicBezTo>
                  <a:pt x="136" y="2122"/>
                  <a:pt x="104" y="2108"/>
                  <a:pt x="97" y="2105"/>
                </a:cubicBezTo>
                <a:cubicBezTo>
                  <a:pt x="68" y="2093"/>
                  <a:pt x="43" y="2092"/>
                  <a:pt x="27" y="2103"/>
                </a:cubicBezTo>
                <a:cubicBezTo>
                  <a:pt x="10" y="2114"/>
                  <a:pt x="0" y="2137"/>
                  <a:pt x="0" y="2168"/>
                </a:cubicBezTo>
                <a:cubicBezTo>
                  <a:pt x="0" y="2270"/>
                  <a:pt x="0" y="2270"/>
                  <a:pt x="0" y="2270"/>
                </a:cubicBezTo>
                <a:cubicBezTo>
                  <a:pt x="0" y="2908"/>
                  <a:pt x="0" y="2908"/>
                  <a:pt x="0" y="2908"/>
                </a:cubicBezTo>
                <a:cubicBezTo>
                  <a:pt x="813" y="2908"/>
                  <a:pt x="813" y="2908"/>
                  <a:pt x="813" y="2908"/>
                </a:cubicBezTo>
                <a:cubicBezTo>
                  <a:pt x="885" y="2908"/>
                  <a:pt x="943" y="2860"/>
                  <a:pt x="943" y="2800"/>
                </a:cubicBezTo>
                <a:cubicBezTo>
                  <a:pt x="943" y="2729"/>
                  <a:pt x="943" y="2729"/>
                  <a:pt x="943" y="2729"/>
                </a:cubicBezTo>
                <a:cubicBezTo>
                  <a:pt x="943" y="2690"/>
                  <a:pt x="919" y="2657"/>
                  <a:pt x="883" y="2638"/>
                </a:cubicBezTo>
                <a:cubicBezTo>
                  <a:pt x="907" y="2572"/>
                  <a:pt x="927" y="2489"/>
                  <a:pt x="944" y="2384"/>
                </a:cubicBezTo>
                <a:cubicBezTo>
                  <a:pt x="1022" y="1918"/>
                  <a:pt x="1148" y="2090"/>
                  <a:pt x="1624" y="1233"/>
                </a:cubicBezTo>
                <a:cubicBezTo>
                  <a:pt x="1720" y="1060"/>
                  <a:pt x="1793" y="872"/>
                  <a:pt x="1837" y="673"/>
                </a:cubicBezTo>
                <a:lnTo>
                  <a:pt x="1491" y="673"/>
                </a:lnTo>
                <a:close/>
              </a:path>
            </a:pathLst>
          </a:custGeom>
          <a:solidFill>
            <a:srgbClr val="5F6975"/>
          </a:solidFill>
          <a:ln>
            <a:noFill/>
          </a:ln>
        </p:spPr>
        <p:txBody>
          <a:bodyPr vert="horz" wrap="square" lIns="91440" tIns="45720" rIns="91440" bIns="45720" numCol="1" anchor="t" anchorCtr="0" compatLnSpc="1"/>
          <a:lstStyle/>
          <a:p>
            <a:endParaRPr lang="en-US" sz="2400">
              <a:cs typeface="+mn-ea"/>
              <a:sym typeface="+mn-lt"/>
            </a:endParaRPr>
          </a:p>
        </p:txBody>
      </p:sp>
      <p:sp>
        <p:nvSpPr>
          <p:cNvPr id="21" name="Freeform 6"/>
          <p:cNvSpPr/>
          <p:nvPr/>
        </p:nvSpPr>
        <p:spPr bwMode="auto">
          <a:xfrm>
            <a:off x="5438653" y="5712563"/>
            <a:ext cx="1375423" cy="221843"/>
          </a:xfrm>
          <a:custGeom>
            <a:avLst/>
            <a:gdLst>
              <a:gd name="T0" fmla="*/ 1676 w 1793"/>
              <a:gd name="T1" fmla="*/ 0 h 288"/>
              <a:gd name="T2" fmla="*/ 117 w 1793"/>
              <a:gd name="T3" fmla="*/ 0 h 288"/>
              <a:gd name="T4" fmla="*/ 0 w 1793"/>
              <a:gd name="T5" fmla="*/ 108 h 288"/>
              <a:gd name="T6" fmla="*/ 0 w 1793"/>
              <a:gd name="T7" fmla="*/ 180 h 288"/>
              <a:gd name="T8" fmla="*/ 117 w 1793"/>
              <a:gd name="T9" fmla="*/ 288 h 288"/>
              <a:gd name="T10" fmla="*/ 1676 w 1793"/>
              <a:gd name="T11" fmla="*/ 288 h 288"/>
              <a:gd name="T12" fmla="*/ 1793 w 1793"/>
              <a:gd name="T13" fmla="*/ 180 h 288"/>
              <a:gd name="T14" fmla="*/ 1793 w 1793"/>
              <a:gd name="T15" fmla="*/ 108 h 288"/>
              <a:gd name="T16" fmla="*/ 1676 w 1793"/>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3" h="288">
                <a:moveTo>
                  <a:pt x="1676" y="0"/>
                </a:moveTo>
                <a:cubicBezTo>
                  <a:pt x="117" y="0"/>
                  <a:pt x="117" y="0"/>
                  <a:pt x="117" y="0"/>
                </a:cubicBezTo>
                <a:cubicBezTo>
                  <a:pt x="53" y="0"/>
                  <a:pt x="0" y="49"/>
                  <a:pt x="0" y="108"/>
                </a:cubicBezTo>
                <a:cubicBezTo>
                  <a:pt x="0" y="180"/>
                  <a:pt x="0" y="180"/>
                  <a:pt x="0" y="180"/>
                </a:cubicBezTo>
                <a:cubicBezTo>
                  <a:pt x="0" y="240"/>
                  <a:pt x="53" y="288"/>
                  <a:pt x="117" y="288"/>
                </a:cubicBezTo>
                <a:cubicBezTo>
                  <a:pt x="1676" y="288"/>
                  <a:pt x="1676" y="288"/>
                  <a:pt x="1676" y="288"/>
                </a:cubicBezTo>
                <a:cubicBezTo>
                  <a:pt x="1741" y="288"/>
                  <a:pt x="1793" y="240"/>
                  <a:pt x="1793" y="180"/>
                </a:cubicBezTo>
                <a:cubicBezTo>
                  <a:pt x="1793" y="108"/>
                  <a:pt x="1793" y="108"/>
                  <a:pt x="1793" y="108"/>
                </a:cubicBezTo>
                <a:cubicBezTo>
                  <a:pt x="1793" y="49"/>
                  <a:pt x="1741" y="0"/>
                  <a:pt x="1676"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en-US" sz="2400">
              <a:cs typeface="+mn-ea"/>
              <a:sym typeface="+mn-lt"/>
            </a:endParaRPr>
          </a:p>
        </p:txBody>
      </p:sp>
      <p:sp>
        <p:nvSpPr>
          <p:cNvPr id="22" name="Freeform 7"/>
          <p:cNvSpPr/>
          <p:nvPr/>
        </p:nvSpPr>
        <p:spPr bwMode="auto">
          <a:xfrm>
            <a:off x="5634732" y="6030298"/>
            <a:ext cx="999006" cy="276230"/>
          </a:xfrm>
          <a:custGeom>
            <a:avLst/>
            <a:gdLst>
              <a:gd name="T0" fmla="*/ 652 w 1303"/>
              <a:gd name="T1" fmla="*/ 359 h 359"/>
              <a:gd name="T2" fmla="*/ 1303 w 1303"/>
              <a:gd name="T3" fmla="*/ 0 h 359"/>
              <a:gd name="T4" fmla="*/ 0 w 1303"/>
              <a:gd name="T5" fmla="*/ 0 h 359"/>
              <a:gd name="T6" fmla="*/ 652 w 1303"/>
              <a:gd name="T7" fmla="*/ 359 h 359"/>
            </a:gdLst>
            <a:ahLst/>
            <a:cxnLst>
              <a:cxn ang="0">
                <a:pos x="T0" y="T1"/>
              </a:cxn>
              <a:cxn ang="0">
                <a:pos x="T2" y="T3"/>
              </a:cxn>
              <a:cxn ang="0">
                <a:pos x="T4" y="T5"/>
              </a:cxn>
              <a:cxn ang="0">
                <a:pos x="T6" y="T7"/>
              </a:cxn>
            </a:cxnLst>
            <a:rect l="0" t="0" r="r" b="b"/>
            <a:pathLst>
              <a:path w="1303" h="359">
                <a:moveTo>
                  <a:pt x="652" y="359"/>
                </a:moveTo>
                <a:cubicBezTo>
                  <a:pt x="956" y="359"/>
                  <a:pt x="1303" y="216"/>
                  <a:pt x="1303" y="0"/>
                </a:cubicBezTo>
                <a:cubicBezTo>
                  <a:pt x="0" y="0"/>
                  <a:pt x="0" y="0"/>
                  <a:pt x="0" y="0"/>
                </a:cubicBezTo>
                <a:cubicBezTo>
                  <a:pt x="0" y="216"/>
                  <a:pt x="348" y="359"/>
                  <a:pt x="652" y="359"/>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en-US" sz="2400">
              <a:cs typeface="+mn-ea"/>
              <a:sym typeface="+mn-lt"/>
            </a:endParaRPr>
          </a:p>
        </p:txBody>
      </p:sp>
      <p:sp>
        <p:nvSpPr>
          <p:cNvPr id="23" name="Freeform 8"/>
          <p:cNvSpPr/>
          <p:nvPr/>
        </p:nvSpPr>
        <p:spPr bwMode="auto">
          <a:xfrm>
            <a:off x="4674371" y="3903474"/>
            <a:ext cx="1926450" cy="1713197"/>
          </a:xfrm>
          <a:custGeom>
            <a:avLst/>
            <a:gdLst>
              <a:gd name="T0" fmla="*/ 2496 w 2511"/>
              <a:gd name="T1" fmla="*/ 1098 h 2234"/>
              <a:gd name="T2" fmla="*/ 2415 w 2511"/>
              <a:gd name="T3" fmla="*/ 997 h 2234"/>
              <a:gd name="T4" fmla="*/ 2406 w 2511"/>
              <a:gd name="T5" fmla="*/ 991 h 2234"/>
              <a:gd name="T6" fmla="*/ 2294 w 2511"/>
              <a:gd name="T7" fmla="*/ 960 h 2234"/>
              <a:gd name="T8" fmla="*/ 2084 w 2511"/>
              <a:gd name="T9" fmla="*/ 1023 h 2234"/>
              <a:gd name="T10" fmla="*/ 2083 w 2511"/>
              <a:gd name="T11" fmla="*/ 1023 h 2234"/>
              <a:gd name="T12" fmla="*/ 1999 w 2511"/>
              <a:gd name="T13" fmla="*/ 1042 h 2234"/>
              <a:gd name="T14" fmla="*/ 1838 w 2511"/>
              <a:gd name="T15" fmla="*/ 862 h 2234"/>
              <a:gd name="T16" fmla="*/ 1838 w 2511"/>
              <a:gd name="T17" fmla="*/ 0 h 2234"/>
              <a:gd name="T18" fmla="*/ 971 w 2511"/>
              <a:gd name="T19" fmla="*/ 0 h 2234"/>
              <a:gd name="T20" fmla="*/ 906 w 2511"/>
              <a:gd name="T21" fmla="*/ 26 h 2234"/>
              <a:gd name="T22" fmla="*/ 908 w 2511"/>
              <a:gd name="T23" fmla="*/ 96 h 2234"/>
              <a:gd name="T24" fmla="*/ 980 w 2511"/>
              <a:gd name="T25" fmla="*/ 350 h 2234"/>
              <a:gd name="T26" fmla="*/ 657 w 2511"/>
              <a:gd name="T27" fmla="*/ 673 h 2234"/>
              <a:gd name="T28" fmla="*/ 334 w 2511"/>
              <a:gd name="T29" fmla="*/ 350 h 2234"/>
              <a:gd name="T30" fmla="*/ 406 w 2511"/>
              <a:gd name="T31" fmla="*/ 96 h 2234"/>
              <a:gd name="T32" fmla="*/ 408 w 2511"/>
              <a:gd name="T33" fmla="*/ 26 h 2234"/>
              <a:gd name="T34" fmla="*/ 343 w 2511"/>
              <a:gd name="T35" fmla="*/ 0 h 2234"/>
              <a:gd name="T36" fmla="*/ 0 w 2511"/>
              <a:gd name="T37" fmla="*/ 0 h 2234"/>
              <a:gd name="T38" fmla="*/ 213 w 2511"/>
              <a:gd name="T39" fmla="*/ 559 h 2234"/>
              <a:gd name="T40" fmla="*/ 893 w 2511"/>
              <a:gd name="T41" fmla="*/ 1710 h 2234"/>
              <a:gd name="T42" fmla="*/ 955 w 2511"/>
              <a:gd name="T43" fmla="*/ 1964 h 2234"/>
              <a:gd name="T44" fmla="*/ 894 w 2511"/>
              <a:gd name="T45" fmla="*/ 2055 h 2234"/>
              <a:gd name="T46" fmla="*/ 894 w 2511"/>
              <a:gd name="T47" fmla="*/ 2084 h 2234"/>
              <a:gd name="T48" fmla="*/ 894 w 2511"/>
              <a:gd name="T49" fmla="*/ 2126 h 2234"/>
              <a:gd name="T50" fmla="*/ 1024 w 2511"/>
              <a:gd name="T51" fmla="*/ 2234 h 2234"/>
              <a:gd name="T52" fmla="*/ 1838 w 2511"/>
              <a:gd name="T53" fmla="*/ 2234 h 2234"/>
              <a:gd name="T54" fmla="*/ 1838 w 2511"/>
              <a:gd name="T55" fmla="*/ 1670 h 2234"/>
              <a:gd name="T56" fmla="*/ 1838 w 2511"/>
              <a:gd name="T57" fmla="*/ 1490 h 2234"/>
              <a:gd name="T58" fmla="*/ 1999 w 2511"/>
              <a:gd name="T59" fmla="*/ 1311 h 2234"/>
              <a:gd name="T60" fmla="*/ 2082 w 2511"/>
              <a:gd name="T61" fmla="*/ 1329 h 2234"/>
              <a:gd name="T62" fmla="*/ 2084 w 2511"/>
              <a:gd name="T63" fmla="*/ 1330 h 2234"/>
              <a:gd name="T64" fmla="*/ 2223 w 2511"/>
              <a:gd name="T65" fmla="*/ 1380 h 2234"/>
              <a:gd name="T66" fmla="*/ 2294 w 2511"/>
              <a:gd name="T67" fmla="*/ 1393 h 2234"/>
              <a:gd name="T68" fmla="*/ 2406 w 2511"/>
              <a:gd name="T69" fmla="*/ 1362 h 2234"/>
              <a:gd name="T70" fmla="*/ 2415 w 2511"/>
              <a:gd name="T71" fmla="*/ 1356 h 2234"/>
              <a:gd name="T72" fmla="*/ 2511 w 2511"/>
              <a:gd name="T73" fmla="*/ 1176 h 2234"/>
              <a:gd name="T74" fmla="*/ 2496 w 2511"/>
              <a:gd name="T75" fmla="*/ 1098 h 2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11" h="2234">
                <a:moveTo>
                  <a:pt x="2496" y="1098"/>
                </a:moveTo>
                <a:cubicBezTo>
                  <a:pt x="2480" y="1058"/>
                  <a:pt x="2452" y="1022"/>
                  <a:pt x="2415" y="997"/>
                </a:cubicBezTo>
                <a:cubicBezTo>
                  <a:pt x="2412" y="995"/>
                  <a:pt x="2409" y="993"/>
                  <a:pt x="2406" y="991"/>
                </a:cubicBezTo>
                <a:cubicBezTo>
                  <a:pt x="2372" y="971"/>
                  <a:pt x="2334" y="960"/>
                  <a:pt x="2294" y="960"/>
                </a:cubicBezTo>
                <a:cubicBezTo>
                  <a:pt x="2246" y="960"/>
                  <a:pt x="2142" y="997"/>
                  <a:pt x="2084" y="1023"/>
                </a:cubicBezTo>
                <a:cubicBezTo>
                  <a:pt x="2083" y="1023"/>
                  <a:pt x="2083" y="1023"/>
                  <a:pt x="2083" y="1023"/>
                </a:cubicBezTo>
                <a:cubicBezTo>
                  <a:pt x="2054" y="1036"/>
                  <a:pt x="2026" y="1042"/>
                  <a:pt x="1999" y="1042"/>
                </a:cubicBezTo>
                <a:cubicBezTo>
                  <a:pt x="1904" y="1042"/>
                  <a:pt x="1838" y="968"/>
                  <a:pt x="1838" y="862"/>
                </a:cubicBezTo>
                <a:cubicBezTo>
                  <a:pt x="1838" y="0"/>
                  <a:pt x="1838" y="0"/>
                  <a:pt x="1838" y="0"/>
                </a:cubicBezTo>
                <a:cubicBezTo>
                  <a:pt x="971" y="0"/>
                  <a:pt x="971" y="0"/>
                  <a:pt x="971" y="0"/>
                </a:cubicBezTo>
                <a:cubicBezTo>
                  <a:pt x="940" y="0"/>
                  <a:pt x="917" y="9"/>
                  <a:pt x="906" y="26"/>
                </a:cubicBezTo>
                <a:cubicBezTo>
                  <a:pt x="895" y="43"/>
                  <a:pt x="896" y="68"/>
                  <a:pt x="908" y="96"/>
                </a:cubicBezTo>
                <a:cubicBezTo>
                  <a:pt x="916" y="113"/>
                  <a:pt x="980" y="264"/>
                  <a:pt x="980" y="350"/>
                </a:cubicBezTo>
                <a:cubicBezTo>
                  <a:pt x="980" y="528"/>
                  <a:pt x="835" y="673"/>
                  <a:pt x="657" y="673"/>
                </a:cubicBezTo>
                <a:cubicBezTo>
                  <a:pt x="479" y="673"/>
                  <a:pt x="334" y="528"/>
                  <a:pt x="334" y="350"/>
                </a:cubicBezTo>
                <a:cubicBezTo>
                  <a:pt x="334" y="264"/>
                  <a:pt x="399" y="113"/>
                  <a:pt x="406" y="96"/>
                </a:cubicBezTo>
                <a:cubicBezTo>
                  <a:pt x="418" y="68"/>
                  <a:pt x="419" y="43"/>
                  <a:pt x="408" y="26"/>
                </a:cubicBezTo>
                <a:cubicBezTo>
                  <a:pt x="397" y="9"/>
                  <a:pt x="374" y="0"/>
                  <a:pt x="343" y="0"/>
                </a:cubicBezTo>
                <a:cubicBezTo>
                  <a:pt x="0" y="0"/>
                  <a:pt x="0" y="0"/>
                  <a:pt x="0" y="0"/>
                </a:cubicBezTo>
                <a:cubicBezTo>
                  <a:pt x="44" y="198"/>
                  <a:pt x="118" y="386"/>
                  <a:pt x="213" y="559"/>
                </a:cubicBezTo>
                <a:cubicBezTo>
                  <a:pt x="689" y="1416"/>
                  <a:pt x="815" y="1244"/>
                  <a:pt x="893" y="1710"/>
                </a:cubicBezTo>
                <a:cubicBezTo>
                  <a:pt x="910" y="1815"/>
                  <a:pt x="930" y="1898"/>
                  <a:pt x="955" y="1964"/>
                </a:cubicBezTo>
                <a:cubicBezTo>
                  <a:pt x="918" y="1983"/>
                  <a:pt x="894" y="2016"/>
                  <a:pt x="894" y="2055"/>
                </a:cubicBezTo>
                <a:cubicBezTo>
                  <a:pt x="894" y="2084"/>
                  <a:pt x="894" y="2084"/>
                  <a:pt x="894" y="2084"/>
                </a:cubicBezTo>
                <a:cubicBezTo>
                  <a:pt x="894" y="2126"/>
                  <a:pt x="894" y="2126"/>
                  <a:pt x="894" y="2126"/>
                </a:cubicBezTo>
                <a:cubicBezTo>
                  <a:pt x="894" y="2186"/>
                  <a:pt x="952" y="2234"/>
                  <a:pt x="1024" y="2234"/>
                </a:cubicBezTo>
                <a:cubicBezTo>
                  <a:pt x="1838" y="2234"/>
                  <a:pt x="1838" y="2234"/>
                  <a:pt x="1838" y="2234"/>
                </a:cubicBezTo>
                <a:cubicBezTo>
                  <a:pt x="1838" y="1670"/>
                  <a:pt x="1838" y="1670"/>
                  <a:pt x="1838" y="1670"/>
                </a:cubicBezTo>
                <a:cubicBezTo>
                  <a:pt x="1838" y="1490"/>
                  <a:pt x="1838" y="1490"/>
                  <a:pt x="1838" y="1490"/>
                </a:cubicBezTo>
                <a:cubicBezTo>
                  <a:pt x="1838" y="1385"/>
                  <a:pt x="1904" y="1311"/>
                  <a:pt x="1999" y="1311"/>
                </a:cubicBezTo>
                <a:cubicBezTo>
                  <a:pt x="2026" y="1311"/>
                  <a:pt x="2054" y="1317"/>
                  <a:pt x="2082" y="1329"/>
                </a:cubicBezTo>
                <a:cubicBezTo>
                  <a:pt x="2084" y="1330"/>
                  <a:pt x="2084" y="1330"/>
                  <a:pt x="2084" y="1330"/>
                </a:cubicBezTo>
                <a:cubicBezTo>
                  <a:pt x="2121" y="1346"/>
                  <a:pt x="2176" y="1367"/>
                  <a:pt x="2223" y="1380"/>
                </a:cubicBezTo>
                <a:cubicBezTo>
                  <a:pt x="2251" y="1388"/>
                  <a:pt x="2276" y="1393"/>
                  <a:pt x="2294" y="1393"/>
                </a:cubicBezTo>
                <a:cubicBezTo>
                  <a:pt x="2334" y="1393"/>
                  <a:pt x="2373" y="1382"/>
                  <a:pt x="2406" y="1362"/>
                </a:cubicBezTo>
                <a:cubicBezTo>
                  <a:pt x="2409" y="1360"/>
                  <a:pt x="2412" y="1358"/>
                  <a:pt x="2415" y="1356"/>
                </a:cubicBezTo>
                <a:cubicBezTo>
                  <a:pt x="2475" y="1316"/>
                  <a:pt x="2511" y="1249"/>
                  <a:pt x="2511" y="1176"/>
                </a:cubicBezTo>
                <a:cubicBezTo>
                  <a:pt x="2511" y="1149"/>
                  <a:pt x="2505" y="1123"/>
                  <a:pt x="2496" y="1098"/>
                </a:cubicBezTo>
                <a:close/>
              </a:path>
            </a:pathLst>
          </a:custGeom>
          <a:solidFill>
            <a:srgbClr val="77A1B0"/>
          </a:solidFill>
          <a:ln>
            <a:noFill/>
          </a:ln>
        </p:spPr>
        <p:txBody>
          <a:bodyPr vert="horz" wrap="square" lIns="91440" tIns="45720" rIns="91440" bIns="45720" numCol="1" anchor="t" anchorCtr="0" compatLnSpc="1"/>
          <a:lstStyle/>
          <a:p>
            <a:endParaRPr lang="en-US" sz="2400">
              <a:cs typeface="+mn-ea"/>
              <a:sym typeface="+mn-lt"/>
            </a:endParaRPr>
          </a:p>
        </p:txBody>
      </p:sp>
      <p:sp>
        <p:nvSpPr>
          <p:cNvPr id="24" name="Freeform 9"/>
          <p:cNvSpPr/>
          <p:nvPr/>
        </p:nvSpPr>
        <p:spPr bwMode="auto">
          <a:xfrm>
            <a:off x="4640021" y="2107266"/>
            <a:ext cx="1445553" cy="2228444"/>
          </a:xfrm>
          <a:custGeom>
            <a:avLst/>
            <a:gdLst>
              <a:gd name="T0" fmla="*/ 1856 w 1883"/>
              <a:gd name="T1" fmla="*/ 1302 h 2907"/>
              <a:gd name="T2" fmla="*/ 1786 w 1883"/>
              <a:gd name="T3" fmla="*/ 1305 h 2907"/>
              <a:gd name="T4" fmla="*/ 1532 w 1883"/>
              <a:gd name="T5" fmla="*/ 1377 h 2907"/>
              <a:gd name="T6" fmla="*/ 1209 w 1883"/>
              <a:gd name="T7" fmla="*/ 1053 h 2907"/>
              <a:gd name="T8" fmla="*/ 1532 w 1883"/>
              <a:gd name="T9" fmla="*/ 730 h 2907"/>
              <a:gd name="T10" fmla="*/ 1786 w 1883"/>
              <a:gd name="T11" fmla="*/ 802 h 2907"/>
              <a:gd name="T12" fmla="*/ 1856 w 1883"/>
              <a:gd name="T13" fmla="*/ 805 h 2907"/>
              <a:gd name="T14" fmla="*/ 1882 w 1883"/>
              <a:gd name="T15" fmla="*/ 739 h 2907"/>
              <a:gd name="T16" fmla="*/ 1882 w 1883"/>
              <a:gd name="T17" fmla="*/ 309 h 2907"/>
              <a:gd name="T18" fmla="*/ 1883 w 1883"/>
              <a:gd name="T19" fmla="*/ 0 h 2907"/>
              <a:gd name="T20" fmla="*/ 1426 w 1883"/>
              <a:gd name="T21" fmla="*/ 68 h 2907"/>
              <a:gd name="T22" fmla="*/ 0 w 1883"/>
              <a:gd name="T23" fmla="*/ 1936 h 2907"/>
              <a:gd name="T24" fmla="*/ 24 w 1883"/>
              <a:gd name="T25" fmla="*/ 2234 h 2907"/>
              <a:gd name="T26" fmla="*/ 392 w 1883"/>
              <a:gd name="T27" fmla="*/ 2234 h 2907"/>
              <a:gd name="T28" fmla="*/ 571 w 1883"/>
              <a:gd name="T29" fmla="*/ 2395 h 2907"/>
              <a:gd name="T30" fmla="*/ 553 w 1883"/>
              <a:gd name="T31" fmla="*/ 2478 h 2907"/>
              <a:gd name="T32" fmla="*/ 552 w 1883"/>
              <a:gd name="T33" fmla="*/ 2481 h 2907"/>
              <a:gd name="T34" fmla="*/ 489 w 1883"/>
              <a:gd name="T35" fmla="*/ 2690 h 2907"/>
              <a:gd name="T36" fmla="*/ 520 w 1883"/>
              <a:gd name="T37" fmla="*/ 2802 h 2907"/>
              <a:gd name="T38" fmla="*/ 526 w 1883"/>
              <a:gd name="T39" fmla="*/ 2811 h 2907"/>
              <a:gd name="T40" fmla="*/ 706 w 1883"/>
              <a:gd name="T41" fmla="*/ 2907 h 2907"/>
              <a:gd name="T42" fmla="*/ 885 w 1883"/>
              <a:gd name="T43" fmla="*/ 2811 h 2907"/>
              <a:gd name="T44" fmla="*/ 891 w 1883"/>
              <a:gd name="T45" fmla="*/ 2803 h 2907"/>
              <a:gd name="T46" fmla="*/ 922 w 1883"/>
              <a:gd name="T47" fmla="*/ 2690 h 2907"/>
              <a:gd name="T48" fmla="*/ 859 w 1883"/>
              <a:gd name="T49" fmla="*/ 2481 h 2907"/>
              <a:gd name="T50" fmla="*/ 859 w 1883"/>
              <a:gd name="T51" fmla="*/ 2479 h 2907"/>
              <a:gd name="T52" fmla="*/ 840 w 1883"/>
              <a:gd name="T53" fmla="*/ 2395 h 2907"/>
              <a:gd name="T54" fmla="*/ 1020 w 1883"/>
              <a:gd name="T55" fmla="*/ 2234 h 2907"/>
              <a:gd name="T56" fmla="*/ 1882 w 1883"/>
              <a:gd name="T57" fmla="*/ 2234 h 2907"/>
              <a:gd name="T58" fmla="*/ 1882 w 1883"/>
              <a:gd name="T59" fmla="*/ 1368 h 2907"/>
              <a:gd name="T60" fmla="*/ 1856 w 1883"/>
              <a:gd name="T61" fmla="*/ 1302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83" h="2907">
                <a:moveTo>
                  <a:pt x="1856" y="1302"/>
                </a:moveTo>
                <a:cubicBezTo>
                  <a:pt x="1839" y="1291"/>
                  <a:pt x="1814" y="1292"/>
                  <a:pt x="1786" y="1305"/>
                </a:cubicBezTo>
                <a:cubicBezTo>
                  <a:pt x="1769" y="1312"/>
                  <a:pt x="1618" y="1377"/>
                  <a:pt x="1532" y="1377"/>
                </a:cubicBezTo>
                <a:cubicBezTo>
                  <a:pt x="1354" y="1377"/>
                  <a:pt x="1209" y="1232"/>
                  <a:pt x="1209" y="1053"/>
                </a:cubicBezTo>
                <a:cubicBezTo>
                  <a:pt x="1209" y="875"/>
                  <a:pt x="1354" y="730"/>
                  <a:pt x="1532" y="730"/>
                </a:cubicBezTo>
                <a:cubicBezTo>
                  <a:pt x="1618" y="730"/>
                  <a:pt x="1769" y="795"/>
                  <a:pt x="1786" y="802"/>
                </a:cubicBezTo>
                <a:cubicBezTo>
                  <a:pt x="1814" y="815"/>
                  <a:pt x="1839" y="816"/>
                  <a:pt x="1856" y="805"/>
                </a:cubicBezTo>
                <a:cubicBezTo>
                  <a:pt x="1873" y="794"/>
                  <a:pt x="1882" y="770"/>
                  <a:pt x="1882" y="739"/>
                </a:cubicBezTo>
                <a:cubicBezTo>
                  <a:pt x="1882" y="309"/>
                  <a:pt x="1882" y="309"/>
                  <a:pt x="1882" y="309"/>
                </a:cubicBezTo>
                <a:cubicBezTo>
                  <a:pt x="1883" y="0"/>
                  <a:pt x="1883" y="0"/>
                  <a:pt x="1883" y="0"/>
                </a:cubicBezTo>
                <a:cubicBezTo>
                  <a:pt x="1725" y="5"/>
                  <a:pt x="1572" y="28"/>
                  <a:pt x="1426" y="68"/>
                </a:cubicBezTo>
                <a:cubicBezTo>
                  <a:pt x="604" y="293"/>
                  <a:pt x="0" y="1044"/>
                  <a:pt x="0" y="1936"/>
                </a:cubicBezTo>
                <a:cubicBezTo>
                  <a:pt x="0" y="2038"/>
                  <a:pt x="9" y="2137"/>
                  <a:pt x="24" y="2234"/>
                </a:cubicBezTo>
                <a:cubicBezTo>
                  <a:pt x="392" y="2234"/>
                  <a:pt x="392" y="2234"/>
                  <a:pt x="392" y="2234"/>
                </a:cubicBezTo>
                <a:cubicBezTo>
                  <a:pt x="497" y="2234"/>
                  <a:pt x="571" y="2300"/>
                  <a:pt x="571" y="2395"/>
                </a:cubicBezTo>
                <a:cubicBezTo>
                  <a:pt x="571" y="2422"/>
                  <a:pt x="565" y="2450"/>
                  <a:pt x="553" y="2478"/>
                </a:cubicBezTo>
                <a:cubicBezTo>
                  <a:pt x="552" y="2481"/>
                  <a:pt x="552" y="2481"/>
                  <a:pt x="552" y="2481"/>
                </a:cubicBezTo>
                <a:cubicBezTo>
                  <a:pt x="527" y="2539"/>
                  <a:pt x="489" y="2643"/>
                  <a:pt x="489" y="2690"/>
                </a:cubicBezTo>
                <a:cubicBezTo>
                  <a:pt x="489" y="2730"/>
                  <a:pt x="500" y="2769"/>
                  <a:pt x="520" y="2802"/>
                </a:cubicBezTo>
                <a:cubicBezTo>
                  <a:pt x="522" y="2805"/>
                  <a:pt x="524" y="2808"/>
                  <a:pt x="526" y="2811"/>
                </a:cubicBezTo>
                <a:cubicBezTo>
                  <a:pt x="566" y="2871"/>
                  <a:pt x="633" y="2907"/>
                  <a:pt x="706" y="2907"/>
                </a:cubicBezTo>
                <a:cubicBezTo>
                  <a:pt x="778" y="2907"/>
                  <a:pt x="845" y="2871"/>
                  <a:pt x="885" y="2811"/>
                </a:cubicBezTo>
                <a:cubicBezTo>
                  <a:pt x="887" y="2808"/>
                  <a:pt x="889" y="2806"/>
                  <a:pt x="891" y="2803"/>
                </a:cubicBezTo>
                <a:cubicBezTo>
                  <a:pt x="912" y="2769"/>
                  <a:pt x="922" y="2730"/>
                  <a:pt x="922" y="2690"/>
                </a:cubicBezTo>
                <a:cubicBezTo>
                  <a:pt x="922" y="2643"/>
                  <a:pt x="885" y="2539"/>
                  <a:pt x="859" y="2481"/>
                </a:cubicBezTo>
                <a:cubicBezTo>
                  <a:pt x="859" y="2479"/>
                  <a:pt x="859" y="2479"/>
                  <a:pt x="859" y="2479"/>
                </a:cubicBezTo>
                <a:cubicBezTo>
                  <a:pt x="846" y="2451"/>
                  <a:pt x="840" y="2422"/>
                  <a:pt x="840" y="2395"/>
                </a:cubicBezTo>
                <a:cubicBezTo>
                  <a:pt x="840" y="2300"/>
                  <a:pt x="914" y="2234"/>
                  <a:pt x="1020" y="2234"/>
                </a:cubicBezTo>
                <a:cubicBezTo>
                  <a:pt x="1882" y="2234"/>
                  <a:pt x="1882" y="2234"/>
                  <a:pt x="1882" y="2234"/>
                </a:cubicBezTo>
                <a:cubicBezTo>
                  <a:pt x="1882" y="1368"/>
                  <a:pt x="1882" y="1368"/>
                  <a:pt x="1882" y="1368"/>
                </a:cubicBezTo>
                <a:cubicBezTo>
                  <a:pt x="1882" y="1337"/>
                  <a:pt x="1873" y="1313"/>
                  <a:pt x="1856" y="1302"/>
                </a:cubicBezTo>
                <a:close/>
              </a:path>
            </a:pathLst>
          </a:custGeom>
          <a:solidFill>
            <a:srgbClr val="5F6975"/>
          </a:solidFill>
          <a:ln>
            <a:noFill/>
          </a:ln>
        </p:spPr>
        <p:txBody>
          <a:bodyPr vert="horz" wrap="square" lIns="91440" tIns="45720" rIns="91440" bIns="45720" numCol="1" anchor="t" anchorCtr="0" compatLnSpc="1"/>
          <a:lstStyle/>
          <a:p>
            <a:endParaRPr lang="en-US" sz="2400">
              <a:cs typeface="+mn-ea"/>
              <a:sym typeface="+mn-lt"/>
            </a:endParaRPr>
          </a:p>
        </p:txBody>
      </p:sp>
      <p:sp>
        <p:nvSpPr>
          <p:cNvPr id="25" name="Freeform 10"/>
          <p:cNvSpPr/>
          <p:nvPr/>
        </p:nvSpPr>
        <p:spPr bwMode="auto">
          <a:xfrm>
            <a:off x="5653339" y="2107266"/>
            <a:ext cx="1960800" cy="1711765"/>
          </a:xfrm>
          <a:custGeom>
            <a:avLst/>
            <a:gdLst>
              <a:gd name="T0" fmla="*/ 673 w 2555"/>
              <a:gd name="T1" fmla="*/ 0 h 2234"/>
              <a:gd name="T2" fmla="*/ 673 w 2555"/>
              <a:gd name="T3" fmla="*/ 382 h 2234"/>
              <a:gd name="T4" fmla="*/ 673 w 2555"/>
              <a:gd name="T5" fmla="*/ 743 h 2234"/>
              <a:gd name="T6" fmla="*/ 512 w 2555"/>
              <a:gd name="T7" fmla="*/ 922 h 2234"/>
              <a:gd name="T8" fmla="*/ 428 w 2555"/>
              <a:gd name="T9" fmla="*/ 904 h 2234"/>
              <a:gd name="T10" fmla="*/ 426 w 2555"/>
              <a:gd name="T11" fmla="*/ 903 h 2234"/>
              <a:gd name="T12" fmla="*/ 216 w 2555"/>
              <a:gd name="T13" fmla="*/ 840 h 2234"/>
              <a:gd name="T14" fmla="*/ 104 w 2555"/>
              <a:gd name="T15" fmla="*/ 871 h 2234"/>
              <a:gd name="T16" fmla="*/ 95 w 2555"/>
              <a:gd name="T17" fmla="*/ 877 h 2234"/>
              <a:gd name="T18" fmla="*/ 0 w 2555"/>
              <a:gd name="T19" fmla="*/ 1057 h 2234"/>
              <a:gd name="T20" fmla="*/ 96 w 2555"/>
              <a:gd name="T21" fmla="*/ 1237 h 2234"/>
              <a:gd name="T22" fmla="*/ 104 w 2555"/>
              <a:gd name="T23" fmla="*/ 1242 h 2234"/>
              <a:gd name="T24" fmla="*/ 216 w 2555"/>
              <a:gd name="T25" fmla="*/ 1274 h 2234"/>
              <a:gd name="T26" fmla="*/ 426 w 2555"/>
              <a:gd name="T27" fmla="*/ 1211 h 2234"/>
              <a:gd name="T28" fmla="*/ 428 w 2555"/>
              <a:gd name="T29" fmla="*/ 1210 h 2234"/>
              <a:gd name="T30" fmla="*/ 512 w 2555"/>
              <a:gd name="T31" fmla="*/ 1192 h 2234"/>
              <a:gd name="T32" fmla="*/ 673 w 2555"/>
              <a:gd name="T33" fmla="*/ 1371 h 2234"/>
              <a:gd name="T34" fmla="*/ 673 w 2555"/>
              <a:gd name="T35" fmla="*/ 2234 h 2234"/>
              <a:gd name="T36" fmla="*/ 1539 w 2555"/>
              <a:gd name="T37" fmla="*/ 2233 h 2234"/>
              <a:gd name="T38" fmla="*/ 1604 w 2555"/>
              <a:gd name="T39" fmla="*/ 2207 h 2234"/>
              <a:gd name="T40" fmla="*/ 1602 w 2555"/>
              <a:gd name="T41" fmla="*/ 2137 h 2234"/>
              <a:gd name="T42" fmla="*/ 1530 w 2555"/>
              <a:gd name="T43" fmla="*/ 1884 h 2234"/>
              <a:gd name="T44" fmla="*/ 1634 w 2555"/>
              <a:gd name="T45" fmla="*/ 1646 h 2234"/>
              <a:gd name="T46" fmla="*/ 1853 w 2555"/>
              <a:gd name="T47" fmla="*/ 1560 h 2234"/>
              <a:gd name="T48" fmla="*/ 2177 w 2555"/>
              <a:gd name="T49" fmla="*/ 1884 h 2234"/>
              <a:gd name="T50" fmla="*/ 2104 w 2555"/>
              <a:gd name="T51" fmla="*/ 2137 h 2234"/>
              <a:gd name="T52" fmla="*/ 2102 w 2555"/>
              <a:gd name="T53" fmla="*/ 2207 h 2234"/>
              <a:gd name="T54" fmla="*/ 2167 w 2555"/>
              <a:gd name="T55" fmla="*/ 2233 h 2234"/>
              <a:gd name="T56" fmla="*/ 2531 w 2555"/>
              <a:gd name="T57" fmla="*/ 2234 h 2234"/>
              <a:gd name="T58" fmla="*/ 2555 w 2555"/>
              <a:gd name="T59" fmla="*/ 1936 h 2234"/>
              <a:gd name="T60" fmla="*/ 673 w 2555"/>
              <a:gd name="T61" fmla="*/ 0 h 2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55" h="2234">
                <a:moveTo>
                  <a:pt x="673" y="0"/>
                </a:moveTo>
                <a:cubicBezTo>
                  <a:pt x="673" y="382"/>
                  <a:pt x="673" y="382"/>
                  <a:pt x="673" y="382"/>
                </a:cubicBezTo>
                <a:cubicBezTo>
                  <a:pt x="673" y="743"/>
                  <a:pt x="673" y="743"/>
                  <a:pt x="673" y="743"/>
                </a:cubicBezTo>
                <a:cubicBezTo>
                  <a:pt x="673" y="849"/>
                  <a:pt x="606" y="922"/>
                  <a:pt x="512" y="922"/>
                </a:cubicBezTo>
                <a:cubicBezTo>
                  <a:pt x="484" y="922"/>
                  <a:pt x="457" y="916"/>
                  <a:pt x="428" y="904"/>
                </a:cubicBezTo>
                <a:cubicBezTo>
                  <a:pt x="426" y="903"/>
                  <a:pt x="426" y="903"/>
                  <a:pt x="426" y="903"/>
                </a:cubicBezTo>
                <a:cubicBezTo>
                  <a:pt x="368" y="878"/>
                  <a:pt x="264" y="840"/>
                  <a:pt x="216" y="840"/>
                </a:cubicBezTo>
                <a:cubicBezTo>
                  <a:pt x="177" y="840"/>
                  <a:pt x="138" y="851"/>
                  <a:pt x="104" y="871"/>
                </a:cubicBezTo>
                <a:cubicBezTo>
                  <a:pt x="101" y="873"/>
                  <a:pt x="98" y="875"/>
                  <a:pt x="95" y="877"/>
                </a:cubicBezTo>
                <a:cubicBezTo>
                  <a:pt x="36" y="918"/>
                  <a:pt x="0" y="985"/>
                  <a:pt x="0" y="1057"/>
                </a:cubicBezTo>
                <a:cubicBezTo>
                  <a:pt x="0" y="1129"/>
                  <a:pt x="36" y="1196"/>
                  <a:pt x="96" y="1237"/>
                </a:cubicBezTo>
                <a:cubicBezTo>
                  <a:pt x="98" y="1239"/>
                  <a:pt x="101" y="1241"/>
                  <a:pt x="104" y="1242"/>
                </a:cubicBezTo>
                <a:cubicBezTo>
                  <a:pt x="138" y="1263"/>
                  <a:pt x="177" y="1274"/>
                  <a:pt x="216" y="1274"/>
                </a:cubicBezTo>
                <a:cubicBezTo>
                  <a:pt x="264" y="1274"/>
                  <a:pt x="368" y="1236"/>
                  <a:pt x="426" y="1211"/>
                </a:cubicBezTo>
                <a:cubicBezTo>
                  <a:pt x="428" y="1210"/>
                  <a:pt x="428" y="1210"/>
                  <a:pt x="428" y="1210"/>
                </a:cubicBezTo>
                <a:cubicBezTo>
                  <a:pt x="456" y="1198"/>
                  <a:pt x="484" y="1192"/>
                  <a:pt x="512" y="1192"/>
                </a:cubicBezTo>
                <a:cubicBezTo>
                  <a:pt x="606" y="1192"/>
                  <a:pt x="673" y="1265"/>
                  <a:pt x="673" y="1371"/>
                </a:cubicBezTo>
                <a:cubicBezTo>
                  <a:pt x="673" y="2234"/>
                  <a:pt x="673" y="2234"/>
                  <a:pt x="673" y="2234"/>
                </a:cubicBezTo>
                <a:cubicBezTo>
                  <a:pt x="1539" y="2233"/>
                  <a:pt x="1539" y="2233"/>
                  <a:pt x="1539" y="2233"/>
                </a:cubicBezTo>
                <a:cubicBezTo>
                  <a:pt x="1570" y="2233"/>
                  <a:pt x="1593" y="2224"/>
                  <a:pt x="1604" y="2207"/>
                </a:cubicBezTo>
                <a:cubicBezTo>
                  <a:pt x="1615" y="2190"/>
                  <a:pt x="1615" y="2165"/>
                  <a:pt x="1602" y="2137"/>
                </a:cubicBezTo>
                <a:cubicBezTo>
                  <a:pt x="1595" y="2120"/>
                  <a:pt x="1530" y="1970"/>
                  <a:pt x="1530" y="1884"/>
                </a:cubicBezTo>
                <a:cubicBezTo>
                  <a:pt x="1530" y="1790"/>
                  <a:pt x="1570" y="1706"/>
                  <a:pt x="1634" y="1646"/>
                </a:cubicBezTo>
                <a:cubicBezTo>
                  <a:pt x="1692" y="1593"/>
                  <a:pt x="1769" y="1560"/>
                  <a:pt x="1853" y="1560"/>
                </a:cubicBezTo>
                <a:cubicBezTo>
                  <a:pt x="2032" y="1560"/>
                  <a:pt x="2177" y="1705"/>
                  <a:pt x="2177" y="1884"/>
                </a:cubicBezTo>
                <a:cubicBezTo>
                  <a:pt x="2177" y="1970"/>
                  <a:pt x="2112" y="2120"/>
                  <a:pt x="2104" y="2137"/>
                </a:cubicBezTo>
                <a:cubicBezTo>
                  <a:pt x="2092" y="2165"/>
                  <a:pt x="2091" y="2190"/>
                  <a:pt x="2102" y="2207"/>
                </a:cubicBezTo>
                <a:cubicBezTo>
                  <a:pt x="2113" y="2224"/>
                  <a:pt x="2136" y="2233"/>
                  <a:pt x="2167" y="2233"/>
                </a:cubicBezTo>
                <a:cubicBezTo>
                  <a:pt x="2531" y="2234"/>
                  <a:pt x="2531" y="2234"/>
                  <a:pt x="2531" y="2234"/>
                </a:cubicBezTo>
                <a:cubicBezTo>
                  <a:pt x="2547" y="2137"/>
                  <a:pt x="2555" y="2038"/>
                  <a:pt x="2555" y="1936"/>
                </a:cubicBezTo>
                <a:cubicBezTo>
                  <a:pt x="2555" y="885"/>
                  <a:pt x="1717" y="30"/>
                  <a:pt x="673" y="0"/>
                </a:cubicBezTo>
                <a:close/>
              </a:path>
            </a:pathLst>
          </a:custGeom>
          <a:solidFill>
            <a:srgbClr val="77A1B0"/>
          </a:solidFill>
          <a:ln>
            <a:noFill/>
          </a:ln>
        </p:spPr>
        <p:txBody>
          <a:bodyPr vert="horz" wrap="square" lIns="91440" tIns="45720" rIns="91440" bIns="45720" numCol="1" anchor="t" anchorCtr="0" compatLnSpc="1"/>
          <a:lstStyle/>
          <a:p>
            <a:endParaRPr lang="en-US" sz="2400">
              <a:cs typeface="+mn-ea"/>
              <a:sym typeface="+mn-lt"/>
            </a:endParaRPr>
          </a:p>
        </p:txBody>
      </p:sp>
      <p:sp>
        <p:nvSpPr>
          <p:cNvPr id="32" name="Freeform 113"/>
          <p:cNvSpPr>
            <a:spLocks noEditPoints="1"/>
          </p:cNvSpPr>
          <p:nvPr/>
        </p:nvSpPr>
        <p:spPr bwMode="auto">
          <a:xfrm>
            <a:off x="6710472" y="4117194"/>
            <a:ext cx="371363" cy="360649"/>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2"/>
          </a:solidFill>
          <a:ln>
            <a:noFill/>
          </a:ln>
        </p:spPr>
        <p:txBody>
          <a:bodyPr vert="horz" wrap="square" lIns="91440" tIns="45720" rIns="91440" bIns="45720" numCol="1" anchor="t" anchorCtr="0" compatLnSpc="1"/>
          <a:lstStyle/>
          <a:p>
            <a:endParaRPr lang="id-ID" sz="2400">
              <a:cs typeface="+mn-ea"/>
              <a:sym typeface="+mn-lt"/>
            </a:endParaRPr>
          </a:p>
        </p:txBody>
      </p:sp>
      <p:grpSp>
        <p:nvGrpSpPr>
          <p:cNvPr id="33" name="Group 56"/>
          <p:cNvGrpSpPr/>
          <p:nvPr/>
        </p:nvGrpSpPr>
        <p:grpSpPr>
          <a:xfrm>
            <a:off x="5096542" y="3135515"/>
            <a:ext cx="247574" cy="360649"/>
            <a:chOff x="3299397" y="1943557"/>
            <a:chExt cx="274604" cy="400024"/>
          </a:xfrm>
          <a:solidFill>
            <a:schemeClr val="bg2"/>
          </a:solidFill>
        </p:grpSpPr>
        <p:sp>
          <p:nvSpPr>
            <p:cNvPr id="34" name="Freeform 114"/>
            <p:cNvSpPr>
              <a:spLocks noEditPoints="1"/>
            </p:cNvSpPr>
            <p:nvPr/>
          </p:nvSpPr>
          <p:spPr bwMode="auto">
            <a:xfrm>
              <a:off x="3299397" y="1943557"/>
              <a:ext cx="274604" cy="400024"/>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cs typeface="+mn-ea"/>
                <a:sym typeface="+mn-lt"/>
              </a:endParaRPr>
            </a:p>
          </p:txBody>
        </p:sp>
        <p:sp>
          <p:nvSpPr>
            <p:cNvPr id="35" name="Freeform 115"/>
            <p:cNvSpPr/>
            <p:nvPr/>
          </p:nvSpPr>
          <p:spPr bwMode="auto">
            <a:xfrm>
              <a:off x="3361447" y="2006927"/>
              <a:ext cx="81853" cy="8053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cs typeface="+mn-ea"/>
                <a:sym typeface="+mn-lt"/>
              </a:endParaRPr>
            </a:p>
          </p:txBody>
        </p:sp>
      </p:grpSp>
      <p:grpSp>
        <p:nvGrpSpPr>
          <p:cNvPr id="36" name="Group 59"/>
          <p:cNvGrpSpPr/>
          <p:nvPr/>
        </p:nvGrpSpPr>
        <p:grpSpPr>
          <a:xfrm>
            <a:off x="6394795" y="2758560"/>
            <a:ext cx="360649" cy="359458"/>
            <a:chOff x="4037394" y="1144829"/>
            <a:chExt cx="400024" cy="398703"/>
          </a:xfrm>
          <a:solidFill>
            <a:schemeClr val="bg2"/>
          </a:solidFill>
        </p:grpSpPr>
        <p:sp>
          <p:nvSpPr>
            <p:cNvPr id="37" name="Freeform 124"/>
            <p:cNvSpPr>
              <a:spLocks noEditPoints="1"/>
            </p:cNvSpPr>
            <p:nvPr/>
          </p:nvSpPr>
          <p:spPr bwMode="auto">
            <a:xfrm>
              <a:off x="4037394" y="1144829"/>
              <a:ext cx="400024" cy="39870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cs typeface="+mn-ea"/>
                <a:sym typeface="+mn-lt"/>
              </a:endParaRPr>
            </a:p>
          </p:txBody>
        </p:sp>
        <p:sp>
          <p:nvSpPr>
            <p:cNvPr id="38" name="Freeform 125"/>
            <p:cNvSpPr>
              <a:spLocks noEditPoints="1"/>
            </p:cNvSpPr>
            <p:nvPr/>
          </p:nvSpPr>
          <p:spPr bwMode="auto">
            <a:xfrm>
              <a:off x="4149612" y="1257048"/>
              <a:ext cx="174268" cy="17426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cs typeface="+mn-ea"/>
                <a:sym typeface="+mn-lt"/>
              </a:endParaRPr>
            </a:p>
          </p:txBody>
        </p:sp>
        <p:sp>
          <p:nvSpPr>
            <p:cNvPr id="39" name="Freeform 126"/>
            <p:cNvSpPr>
              <a:spLocks noEditPoints="1"/>
            </p:cNvSpPr>
            <p:nvPr/>
          </p:nvSpPr>
          <p:spPr bwMode="auto">
            <a:xfrm>
              <a:off x="4186578" y="1294013"/>
              <a:ext cx="100336" cy="100336"/>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cs typeface="+mn-ea"/>
                <a:sym typeface="+mn-lt"/>
              </a:endParaRPr>
            </a:p>
          </p:txBody>
        </p:sp>
      </p:grpSp>
      <p:grpSp>
        <p:nvGrpSpPr>
          <p:cNvPr id="40" name="Group 63"/>
          <p:cNvGrpSpPr/>
          <p:nvPr/>
        </p:nvGrpSpPr>
        <p:grpSpPr>
          <a:xfrm>
            <a:off x="5450378" y="4608341"/>
            <a:ext cx="383264" cy="329703"/>
            <a:chOff x="1624050" y="356664"/>
            <a:chExt cx="425108" cy="365699"/>
          </a:xfrm>
          <a:solidFill>
            <a:schemeClr val="bg2"/>
          </a:solidFill>
        </p:grpSpPr>
        <p:sp>
          <p:nvSpPr>
            <p:cNvPr id="41" name="Freeform 148"/>
            <p:cNvSpPr>
              <a:spLocks noEditPoints="1"/>
            </p:cNvSpPr>
            <p:nvPr/>
          </p:nvSpPr>
          <p:spPr bwMode="auto">
            <a:xfrm>
              <a:off x="1624050" y="356664"/>
              <a:ext cx="425108" cy="365699"/>
            </a:xfrm>
            <a:custGeom>
              <a:avLst/>
              <a:gdLst>
                <a:gd name="T0" fmla="*/ 121 w 136"/>
                <a:gd name="T1" fmla="*/ 15 h 117"/>
                <a:gd name="T2" fmla="*/ 68 w 136"/>
                <a:gd name="T3" fmla="*/ 14 h 117"/>
                <a:gd name="T4" fmla="*/ 15 w 136"/>
                <a:gd name="T5" fmla="*/ 15 h 117"/>
                <a:gd name="T6" fmla="*/ 15 w 136"/>
                <a:gd name="T7" fmla="*/ 69 h 117"/>
                <a:gd name="T8" fmla="*/ 59 w 136"/>
                <a:gd name="T9" fmla="*/ 112 h 117"/>
                <a:gd name="T10" fmla="*/ 77 w 136"/>
                <a:gd name="T11" fmla="*/ 112 h 117"/>
                <a:gd name="T12" fmla="*/ 121 w 136"/>
                <a:gd name="T13" fmla="*/ 69 h 117"/>
                <a:gd name="T14" fmla="*/ 121 w 136"/>
                <a:gd name="T15" fmla="*/ 15 h 117"/>
                <a:gd name="T16" fmla="*/ 115 w 136"/>
                <a:gd name="T17" fmla="*/ 63 h 117"/>
                <a:gd name="T18" fmla="*/ 71 w 136"/>
                <a:gd name="T19" fmla="*/ 107 h 117"/>
                <a:gd name="T20" fmla="*/ 65 w 136"/>
                <a:gd name="T21" fmla="*/ 107 h 117"/>
                <a:gd name="T22" fmla="*/ 21 w 136"/>
                <a:gd name="T23" fmla="*/ 63 h 117"/>
                <a:gd name="T24" fmla="*/ 21 w 136"/>
                <a:gd name="T25" fmla="*/ 21 h 117"/>
                <a:gd name="T26" fmla="*/ 63 w 136"/>
                <a:gd name="T27" fmla="*/ 20 h 117"/>
                <a:gd name="T28" fmla="*/ 68 w 136"/>
                <a:gd name="T29" fmla="*/ 25 h 117"/>
                <a:gd name="T30" fmla="*/ 73 w 136"/>
                <a:gd name="T31" fmla="*/ 20 h 117"/>
                <a:gd name="T32" fmla="*/ 115 w 136"/>
                <a:gd name="T33" fmla="*/ 21 h 117"/>
                <a:gd name="T34" fmla="*/ 115 w 136"/>
                <a:gd name="T35"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17">
                  <a:moveTo>
                    <a:pt x="121" y="15"/>
                  </a:moveTo>
                  <a:cubicBezTo>
                    <a:pt x="106" y="1"/>
                    <a:pt x="83" y="0"/>
                    <a:pt x="68" y="14"/>
                  </a:cubicBezTo>
                  <a:cubicBezTo>
                    <a:pt x="53" y="0"/>
                    <a:pt x="30" y="1"/>
                    <a:pt x="15" y="15"/>
                  </a:cubicBezTo>
                  <a:cubicBezTo>
                    <a:pt x="0" y="30"/>
                    <a:pt x="0" y="54"/>
                    <a:pt x="15" y="69"/>
                  </a:cubicBezTo>
                  <a:cubicBezTo>
                    <a:pt x="20" y="73"/>
                    <a:pt x="59" y="112"/>
                    <a:pt x="59" y="112"/>
                  </a:cubicBezTo>
                  <a:cubicBezTo>
                    <a:pt x="64" y="117"/>
                    <a:pt x="72" y="117"/>
                    <a:pt x="77" y="112"/>
                  </a:cubicBezTo>
                  <a:cubicBezTo>
                    <a:pt x="77" y="112"/>
                    <a:pt x="120" y="69"/>
                    <a:pt x="121" y="69"/>
                  </a:cubicBezTo>
                  <a:cubicBezTo>
                    <a:pt x="136" y="54"/>
                    <a:pt x="136" y="30"/>
                    <a:pt x="121" y="15"/>
                  </a:cubicBezTo>
                  <a:close/>
                  <a:moveTo>
                    <a:pt x="115" y="63"/>
                  </a:moveTo>
                  <a:cubicBezTo>
                    <a:pt x="71" y="107"/>
                    <a:pt x="71" y="107"/>
                    <a:pt x="71" y="107"/>
                  </a:cubicBezTo>
                  <a:cubicBezTo>
                    <a:pt x="69" y="108"/>
                    <a:pt x="67" y="108"/>
                    <a:pt x="65" y="107"/>
                  </a:cubicBezTo>
                  <a:cubicBezTo>
                    <a:pt x="21" y="63"/>
                    <a:pt x="21" y="63"/>
                    <a:pt x="21" y="63"/>
                  </a:cubicBezTo>
                  <a:cubicBezTo>
                    <a:pt x="9" y="51"/>
                    <a:pt x="9" y="32"/>
                    <a:pt x="21" y="21"/>
                  </a:cubicBezTo>
                  <a:cubicBezTo>
                    <a:pt x="32" y="9"/>
                    <a:pt x="51" y="9"/>
                    <a:pt x="63" y="20"/>
                  </a:cubicBezTo>
                  <a:cubicBezTo>
                    <a:pt x="68" y="25"/>
                    <a:pt x="68" y="25"/>
                    <a:pt x="68" y="25"/>
                  </a:cubicBezTo>
                  <a:cubicBezTo>
                    <a:pt x="73" y="20"/>
                    <a:pt x="73" y="20"/>
                    <a:pt x="73" y="20"/>
                  </a:cubicBezTo>
                  <a:cubicBezTo>
                    <a:pt x="85" y="9"/>
                    <a:pt x="104" y="9"/>
                    <a:pt x="115" y="21"/>
                  </a:cubicBezTo>
                  <a:cubicBezTo>
                    <a:pt x="127" y="32"/>
                    <a:pt x="127" y="51"/>
                    <a:pt x="11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cs typeface="+mn-ea"/>
                <a:sym typeface="+mn-lt"/>
              </a:endParaRPr>
            </a:p>
          </p:txBody>
        </p:sp>
        <p:sp>
          <p:nvSpPr>
            <p:cNvPr id="42" name="Freeform 149"/>
            <p:cNvSpPr/>
            <p:nvPr/>
          </p:nvSpPr>
          <p:spPr bwMode="auto">
            <a:xfrm>
              <a:off x="1699303" y="431916"/>
              <a:ext cx="59410" cy="59410"/>
            </a:xfrm>
            <a:custGeom>
              <a:avLst/>
              <a:gdLst>
                <a:gd name="T0" fmla="*/ 17 w 19"/>
                <a:gd name="T1" fmla="*/ 0 h 19"/>
                <a:gd name="T2" fmla="*/ 17 w 19"/>
                <a:gd name="T3" fmla="*/ 0 h 19"/>
                <a:gd name="T4" fmla="*/ 0 w 19"/>
                <a:gd name="T5" fmla="*/ 17 h 19"/>
                <a:gd name="T6" fmla="*/ 0 w 19"/>
                <a:gd name="T7" fmla="*/ 17 h 19"/>
                <a:gd name="T8" fmla="*/ 2 w 19"/>
                <a:gd name="T9" fmla="*/ 19 h 19"/>
                <a:gd name="T10" fmla="*/ 4 w 19"/>
                <a:gd name="T11" fmla="*/ 17 h 19"/>
                <a:gd name="T12" fmla="*/ 4 w 19"/>
                <a:gd name="T13" fmla="*/ 17 h 19"/>
                <a:gd name="T14" fmla="*/ 17 w 19"/>
                <a:gd name="T15" fmla="*/ 4 h 19"/>
                <a:gd name="T16" fmla="*/ 17 w 19"/>
                <a:gd name="T17" fmla="*/ 4 h 19"/>
                <a:gd name="T18" fmla="*/ 19 w 19"/>
                <a:gd name="T19" fmla="*/ 2 h 19"/>
                <a:gd name="T20" fmla="*/ 17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7" y="0"/>
                  </a:moveTo>
                  <a:cubicBezTo>
                    <a:pt x="17" y="0"/>
                    <a:pt x="17" y="0"/>
                    <a:pt x="17" y="0"/>
                  </a:cubicBezTo>
                  <a:cubicBezTo>
                    <a:pt x="8" y="0"/>
                    <a:pt x="0" y="8"/>
                    <a:pt x="0" y="17"/>
                  </a:cubicBezTo>
                  <a:cubicBezTo>
                    <a:pt x="0" y="17"/>
                    <a:pt x="0" y="17"/>
                    <a:pt x="0" y="17"/>
                  </a:cubicBezTo>
                  <a:cubicBezTo>
                    <a:pt x="0" y="18"/>
                    <a:pt x="1" y="19"/>
                    <a:pt x="2" y="19"/>
                  </a:cubicBezTo>
                  <a:cubicBezTo>
                    <a:pt x="3" y="19"/>
                    <a:pt x="4" y="18"/>
                    <a:pt x="4" y="17"/>
                  </a:cubicBezTo>
                  <a:cubicBezTo>
                    <a:pt x="4" y="17"/>
                    <a:pt x="4" y="17"/>
                    <a:pt x="4" y="17"/>
                  </a:cubicBezTo>
                  <a:cubicBezTo>
                    <a:pt x="4" y="10"/>
                    <a:pt x="10" y="4"/>
                    <a:pt x="17" y="4"/>
                  </a:cubicBezTo>
                  <a:cubicBezTo>
                    <a:pt x="17" y="4"/>
                    <a:pt x="17" y="4"/>
                    <a:pt x="17" y="4"/>
                  </a:cubicBezTo>
                  <a:cubicBezTo>
                    <a:pt x="18" y="4"/>
                    <a:pt x="19" y="3"/>
                    <a:pt x="19" y="2"/>
                  </a:cubicBezTo>
                  <a:cubicBezTo>
                    <a:pt x="19" y="1"/>
                    <a:pt x="18"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cs typeface="+mn-ea"/>
                <a:sym typeface="+mn-lt"/>
              </a:endParaRPr>
            </a:p>
          </p:txBody>
        </p:sp>
      </p:grpSp>
      <p:grpSp>
        <p:nvGrpSpPr>
          <p:cNvPr id="43" name="组合 42"/>
          <p:cNvGrpSpPr/>
          <p:nvPr/>
        </p:nvGrpSpPr>
        <p:grpSpPr>
          <a:xfrm>
            <a:off x="7969250" y="1955800"/>
            <a:ext cx="3227069" cy="2159854"/>
            <a:chOff x="1601417" y="2427377"/>
            <a:chExt cx="2549516" cy="1229116"/>
          </a:xfrm>
        </p:grpSpPr>
        <p:sp>
          <p:nvSpPr>
            <p:cNvPr id="44" name="文本框 43"/>
            <p:cNvSpPr txBox="1"/>
            <p:nvPr/>
          </p:nvSpPr>
          <p:spPr>
            <a:xfrm>
              <a:off x="1601417" y="2427377"/>
              <a:ext cx="2338471" cy="209590"/>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1">
                      <a:lumMod val="75000"/>
                      <a:lumOff val="25000"/>
                    </a:schemeClr>
                  </a:solidFill>
                  <a:latin typeface="Livvic" charset="0"/>
                  <a:cs typeface="Livvic" charset="0"/>
                </a:rPr>
                <a:t>Customer Experience</a:t>
              </a:r>
              <a:endParaRPr lang="en-US" altLang="zh-CN" b="1" dirty="0">
                <a:solidFill>
                  <a:schemeClr val="tx1">
                    <a:lumMod val="75000"/>
                    <a:lumOff val="25000"/>
                  </a:schemeClr>
                </a:solidFill>
                <a:latin typeface="Livvic" charset="0"/>
                <a:cs typeface="Livvic" charset="0"/>
              </a:endParaRPr>
            </a:p>
          </p:txBody>
        </p:sp>
        <p:sp>
          <p:nvSpPr>
            <p:cNvPr id="45" name="文本框 44"/>
            <p:cNvSpPr txBox="1"/>
            <p:nvPr/>
          </p:nvSpPr>
          <p:spPr>
            <a:xfrm>
              <a:off x="1658823" y="2766097"/>
              <a:ext cx="2492110" cy="890396"/>
            </a:xfrm>
            <a:prstGeom prst="rect">
              <a:avLst/>
            </a:prstGeom>
            <a:noFill/>
          </p:spPr>
          <p:txBody>
            <a:bodyPr wrap="square" rtlCol="0">
              <a:spAutoFit/>
              <a:scene3d>
                <a:camera prst="orthographicFront"/>
                <a:lightRig rig="threePt" dir="t"/>
              </a:scene3d>
              <a:sp3d contourW="12700"/>
            </a:bodyPr>
            <a:lstStyle/>
            <a:p>
              <a:pPr marL="171450" indent="-171450" algn="just">
                <a:lnSpc>
                  <a:spcPct val="114000"/>
                </a:lnSpc>
                <a:buFont typeface="Arial" panose="020B0604020202020204" pitchFamily="34" charset="0"/>
                <a:buChar char="•"/>
              </a:pPr>
              <a:r>
                <a:rPr lang="en-US" altLang="zh-CN" sz="1400" dirty="0">
                  <a:solidFill>
                    <a:schemeClr val="tx1"/>
                  </a:solidFill>
                  <a:latin typeface="Livvic" charset="0"/>
                  <a:ea typeface="+mj-ea"/>
                  <a:cs typeface="Livvic" charset="0"/>
                </a:rPr>
                <a:t>Check-in with facial recognition</a:t>
              </a:r>
              <a:endParaRPr lang="en-US" altLang="zh-CN" sz="1400" dirty="0">
                <a:solidFill>
                  <a:schemeClr val="tx1"/>
                </a:solidFill>
                <a:latin typeface="Livvic" charset="0"/>
                <a:ea typeface="+mj-ea"/>
                <a:cs typeface="Livvic" charset="0"/>
              </a:endParaRPr>
            </a:p>
            <a:p>
              <a:pPr marL="171450" indent="-171450" algn="just">
                <a:lnSpc>
                  <a:spcPct val="114000"/>
                </a:lnSpc>
                <a:buFont typeface="Arial" panose="020B0604020202020204" pitchFamily="34" charset="0"/>
                <a:buChar char="•"/>
              </a:pPr>
              <a:r>
                <a:rPr lang="en-US" altLang="zh-CN" sz="1400" dirty="0">
                  <a:solidFill>
                    <a:schemeClr val="tx1"/>
                  </a:solidFill>
                  <a:latin typeface="Livvic" charset="0"/>
                  <a:ea typeface="+mj-ea"/>
                  <a:cs typeface="Livvic" charset="0"/>
                </a:rPr>
                <a:t>smart rooms with voice-control systems</a:t>
              </a:r>
              <a:endParaRPr lang="en-US" altLang="zh-CN" sz="1400" dirty="0">
                <a:solidFill>
                  <a:schemeClr val="tx1"/>
                </a:solidFill>
                <a:latin typeface="Livvic" charset="0"/>
                <a:ea typeface="+mj-ea"/>
                <a:cs typeface="Livvic" charset="0"/>
              </a:endParaRPr>
            </a:p>
            <a:p>
              <a:pPr marL="171450" indent="-171450" algn="just">
                <a:lnSpc>
                  <a:spcPct val="114000"/>
                </a:lnSpc>
                <a:buFont typeface="Arial" panose="020B0604020202020204" pitchFamily="34" charset="0"/>
                <a:buChar char="•"/>
              </a:pPr>
              <a:r>
                <a:rPr lang="en-US" altLang="zh-CN" sz="1400" dirty="0">
                  <a:solidFill>
                    <a:schemeClr val="tx1"/>
                  </a:solidFill>
                  <a:latin typeface="Livvic" charset="0"/>
                  <a:ea typeface="+mj-ea"/>
                  <a:cs typeface="Livvic" charset="0"/>
                </a:rPr>
                <a:t>Guest service with a robot’s help</a:t>
              </a:r>
              <a:endParaRPr lang="en-US" altLang="zh-CN" sz="1400" dirty="0">
                <a:solidFill>
                  <a:schemeClr val="tx1"/>
                </a:solidFill>
                <a:latin typeface="Livvic" charset="0"/>
                <a:ea typeface="+mj-ea"/>
                <a:cs typeface="Livvic" charset="0"/>
              </a:endParaRPr>
            </a:p>
          </p:txBody>
        </p:sp>
      </p:grpSp>
      <p:grpSp>
        <p:nvGrpSpPr>
          <p:cNvPr id="46" name="组合 45"/>
          <p:cNvGrpSpPr/>
          <p:nvPr/>
        </p:nvGrpSpPr>
        <p:grpSpPr>
          <a:xfrm>
            <a:off x="7969250" y="4194810"/>
            <a:ext cx="3051175" cy="1517856"/>
            <a:chOff x="1626835" y="2427377"/>
            <a:chExt cx="2492110" cy="889730"/>
          </a:xfrm>
        </p:grpSpPr>
        <p:sp>
          <p:nvSpPr>
            <p:cNvPr id="47" name="文本框 46"/>
            <p:cNvSpPr txBox="1"/>
            <p:nvPr/>
          </p:nvSpPr>
          <p:spPr>
            <a:xfrm>
              <a:off x="1805999" y="2427377"/>
              <a:ext cx="2133781" cy="215888"/>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1">
                      <a:lumMod val="75000"/>
                      <a:lumOff val="25000"/>
                    </a:schemeClr>
                  </a:solidFill>
                  <a:latin typeface="Livvic" charset="0"/>
                  <a:cs typeface="Livvic" charset="0"/>
                </a:rPr>
                <a:t>Management</a:t>
              </a:r>
              <a:endParaRPr lang="en-US" altLang="zh-CN" b="1" dirty="0">
                <a:solidFill>
                  <a:schemeClr val="tx1">
                    <a:lumMod val="75000"/>
                    <a:lumOff val="25000"/>
                  </a:schemeClr>
                </a:solidFill>
                <a:latin typeface="Livvic" charset="0"/>
                <a:cs typeface="Livvic" charset="0"/>
              </a:endParaRPr>
            </a:p>
          </p:txBody>
        </p:sp>
        <p:sp>
          <p:nvSpPr>
            <p:cNvPr id="48" name="文本框 47"/>
            <p:cNvSpPr txBox="1"/>
            <p:nvPr/>
          </p:nvSpPr>
          <p:spPr>
            <a:xfrm>
              <a:off x="1626835" y="2687681"/>
              <a:ext cx="2492110" cy="629426"/>
            </a:xfrm>
            <a:prstGeom prst="rect">
              <a:avLst/>
            </a:prstGeom>
            <a:noFill/>
          </p:spPr>
          <p:txBody>
            <a:bodyPr wrap="square" rtlCol="0">
              <a:spAutoFit/>
              <a:scene3d>
                <a:camera prst="orthographicFront"/>
                <a:lightRig rig="threePt" dir="t"/>
              </a:scene3d>
              <a:sp3d contourW="12700"/>
            </a:bodyPr>
            <a:lstStyle/>
            <a:p>
              <a:pPr marL="171450" indent="-171450" algn="just">
                <a:lnSpc>
                  <a:spcPct val="114000"/>
                </a:lnSpc>
                <a:buFont typeface="Arial" panose="020B0604020202020204" pitchFamily="34" charset="0"/>
                <a:buChar char="•"/>
              </a:pPr>
              <a:r>
                <a:rPr lang="en-US" altLang="zh-CN" sz="1400" dirty="0">
                  <a:solidFill>
                    <a:schemeClr val="tx1"/>
                  </a:solidFill>
                  <a:latin typeface="Livvic" charset="0"/>
                  <a:ea typeface="+mj-ea"/>
                  <a:cs typeface="Livvic" charset="0"/>
                </a:rPr>
                <a:t>Consumption Management</a:t>
              </a:r>
              <a:endParaRPr lang="en-US" altLang="zh-CN" sz="1400" dirty="0">
                <a:solidFill>
                  <a:schemeClr val="tx1"/>
                </a:solidFill>
                <a:latin typeface="Livvic" charset="0"/>
                <a:ea typeface="+mj-ea"/>
                <a:cs typeface="Livvic" charset="0"/>
              </a:endParaRPr>
            </a:p>
            <a:p>
              <a:pPr marL="171450" indent="-171450" algn="just">
                <a:lnSpc>
                  <a:spcPct val="114000"/>
                </a:lnSpc>
                <a:buFont typeface="Arial" panose="020B0604020202020204" pitchFamily="34" charset="0"/>
                <a:buChar char="•"/>
              </a:pPr>
              <a:r>
                <a:rPr lang="en-US" altLang="zh-CN" sz="1400" dirty="0">
                  <a:solidFill>
                    <a:schemeClr val="tx1"/>
                  </a:solidFill>
                  <a:latin typeface="Livvic" charset="0"/>
                  <a:ea typeface="+mj-ea"/>
                  <a:cs typeface="Livvic" charset="0"/>
                </a:rPr>
                <a:t>Unsing sensor data for predictive maintaince</a:t>
              </a:r>
              <a:endParaRPr lang="en-US" altLang="zh-CN" sz="1400" dirty="0">
                <a:solidFill>
                  <a:schemeClr val="tx1"/>
                </a:solidFill>
                <a:latin typeface="Livvic" charset="0"/>
                <a:ea typeface="+mj-ea"/>
                <a:cs typeface="Livvic" charset="0"/>
              </a:endParaRPr>
            </a:p>
            <a:p>
              <a:pPr indent="0" algn="just">
                <a:lnSpc>
                  <a:spcPct val="114000"/>
                </a:lnSpc>
                <a:buFont typeface="Arial" panose="020B0604020202020204" pitchFamily="34" charset="0"/>
                <a:buNone/>
              </a:pPr>
              <a:endParaRPr lang="en-US" altLang="zh-CN" sz="1400" dirty="0">
                <a:solidFill>
                  <a:schemeClr val="tx1"/>
                </a:solidFill>
                <a:latin typeface="Livvic" charset="0"/>
                <a:ea typeface="+mj-ea"/>
                <a:cs typeface="Livvic" charset="0"/>
              </a:endParaRPr>
            </a:p>
          </p:txBody>
        </p:sp>
      </p:grpSp>
      <p:grpSp>
        <p:nvGrpSpPr>
          <p:cNvPr id="49" name="组合 48"/>
          <p:cNvGrpSpPr/>
          <p:nvPr/>
        </p:nvGrpSpPr>
        <p:grpSpPr>
          <a:xfrm>
            <a:off x="1361440" y="1939925"/>
            <a:ext cx="3194685" cy="1807187"/>
            <a:chOff x="1626835" y="2495946"/>
            <a:chExt cx="2492110" cy="709618"/>
          </a:xfrm>
        </p:grpSpPr>
        <p:sp>
          <p:nvSpPr>
            <p:cNvPr id="50" name="文本框 49"/>
            <p:cNvSpPr txBox="1"/>
            <p:nvPr/>
          </p:nvSpPr>
          <p:spPr>
            <a:xfrm>
              <a:off x="1808971" y="2495946"/>
              <a:ext cx="2133781" cy="144618"/>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1">
                      <a:lumMod val="75000"/>
                      <a:lumOff val="25000"/>
                    </a:schemeClr>
                  </a:solidFill>
                  <a:latin typeface="Livvic" charset="0"/>
                  <a:cs typeface="Livvic" charset="0"/>
                </a:rPr>
                <a:t>Revenue Management</a:t>
              </a:r>
              <a:endParaRPr lang="en-US" altLang="zh-CN" b="1" dirty="0">
                <a:solidFill>
                  <a:schemeClr val="tx1">
                    <a:lumMod val="75000"/>
                    <a:lumOff val="25000"/>
                  </a:schemeClr>
                </a:solidFill>
                <a:latin typeface="Livvic" charset="0"/>
                <a:cs typeface="Livvic" charset="0"/>
              </a:endParaRPr>
            </a:p>
          </p:txBody>
        </p:sp>
        <p:sp>
          <p:nvSpPr>
            <p:cNvPr id="51" name="文本框 50"/>
            <p:cNvSpPr txBox="1"/>
            <p:nvPr/>
          </p:nvSpPr>
          <p:spPr>
            <a:xfrm>
              <a:off x="1626835" y="2687681"/>
              <a:ext cx="2492110" cy="517883"/>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400" dirty="0">
                  <a:solidFill>
                    <a:schemeClr val="tx1"/>
                  </a:solidFill>
                  <a:latin typeface="Livvic" charset="0"/>
                  <a:ea typeface="+mj-ea"/>
                  <a:cs typeface="Livvic" charset="0"/>
                </a:rPr>
                <a:t>Calculating and analyzing the performance metrics data, revenue managers can forecast room demand and customer behaviour to adapt room prices</a:t>
              </a:r>
              <a:endParaRPr lang="en-US" altLang="zh-CN" sz="1400" dirty="0">
                <a:solidFill>
                  <a:schemeClr val="tx1"/>
                </a:solidFill>
                <a:latin typeface="Livvic" charset="0"/>
                <a:ea typeface="+mj-ea"/>
                <a:cs typeface="Livvic" charset="0"/>
              </a:endParaRPr>
            </a:p>
          </p:txBody>
        </p:sp>
      </p:grpSp>
      <p:grpSp>
        <p:nvGrpSpPr>
          <p:cNvPr id="52" name="组合 51"/>
          <p:cNvGrpSpPr/>
          <p:nvPr/>
        </p:nvGrpSpPr>
        <p:grpSpPr>
          <a:xfrm>
            <a:off x="1361440" y="4183380"/>
            <a:ext cx="3335655" cy="1811687"/>
            <a:chOff x="1643914" y="2427377"/>
            <a:chExt cx="2492110" cy="738929"/>
          </a:xfrm>
        </p:grpSpPr>
        <p:sp>
          <p:nvSpPr>
            <p:cNvPr id="53" name="文本框 52"/>
            <p:cNvSpPr txBox="1"/>
            <p:nvPr/>
          </p:nvSpPr>
          <p:spPr>
            <a:xfrm>
              <a:off x="1805999" y="2427377"/>
              <a:ext cx="2133781" cy="150218"/>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1">
                      <a:lumMod val="75000"/>
                      <a:lumOff val="25000"/>
                    </a:schemeClr>
                  </a:solidFill>
                  <a:latin typeface="Livvic" charset="0"/>
                  <a:cs typeface="Livvic" charset="0"/>
                </a:rPr>
                <a:t>Operational Analytics</a:t>
              </a:r>
              <a:endParaRPr lang="en-US" altLang="zh-CN" b="1" dirty="0">
                <a:solidFill>
                  <a:schemeClr val="tx1">
                    <a:lumMod val="75000"/>
                    <a:lumOff val="25000"/>
                  </a:schemeClr>
                </a:solidFill>
                <a:latin typeface="Livvic" charset="0"/>
                <a:cs typeface="Livvic" charset="0"/>
              </a:endParaRPr>
            </a:p>
          </p:txBody>
        </p:sp>
        <p:sp>
          <p:nvSpPr>
            <p:cNvPr id="54" name="文本框 53"/>
            <p:cNvSpPr txBox="1"/>
            <p:nvPr/>
          </p:nvSpPr>
          <p:spPr>
            <a:xfrm>
              <a:off x="1643914" y="2628371"/>
              <a:ext cx="2492110" cy="537935"/>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400" dirty="0">
                  <a:solidFill>
                    <a:schemeClr val="tx1"/>
                  </a:solidFill>
                  <a:latin typeface="Livvic" charset="0"/>
                  <a:ea typeface="+mj-ea"/>
                  <a:cs typeface="Livvic" charset="0"/>
                </a:rPr>
                <a:t>Real-time observation of internal processes done through operational analytics allows hoteliers to find missteps and look for ways to improve</a:t>
              </a:r>
              <a:endParaRPr lang="en-US" altLang="zh-CN" sz="1400" dirty="0">
                <a:solidFill>
                  <a:schemeClr val="tx1"/>
                </a:solidFill>
                <a:latin typeface="Livvic" charset="0"/>
                <a:ea typeface="+mj-ea"/>
                <a:cs typeface="Livvic" charset="0"/>
              </a:endParaRPr>
            </a:p>
          </p:txBody>
        </p:sp>
      </p:grpSp>
      <p:sp>
        <p:nvSpPr>
          <p:cNvPr id="55" name="文本框 54"/>
          <p:cNvSpPr txBox="1"/>
          <p:nvPr/>
        </p:nvSpPr>
        <p:spPr>
          <a:xfrm>
            <a:off x="-85036" y="396852"/>
            <a:ext cx="7076066" cy="768350"/>
          </a:xfrm>
          <a:prstGeom prst="rect">
            <a:avLst/>
          </a:prstGeom>
          <a:noFill/>
        </p:spPr>
        <p:txBody>
          <a:bodyPr wrap="square" rtlCol="0">
            <a:spAutoFit/>
          </a:bodyPr>
          <a:lstStyle/>
          <a:p>
            <a:pPr algn="ctr"/>
            <a:r>
              <a:rPr lang="en-US" altLang="zh-CN" sz="4400" b="1" dirty="0">
                <a:solidFill>
                  <a:schemeClr val="bg1"/>
                </a:solidFill>
                <a:latin typeface="carterone" charset="0"/>
                <a:ea typeface="Arial" panose="020B0604020202020204" pitchFamily="34" charset="0"/>
                <a:cs typeface="carterone" charset="0"/>
              </a:rPr>
              <a:t>Role of Data Science</a:t>
            </a:r>
            <a:endParaRPr lang="en-US" altLang="zh-CN" sz="4400" b="1" dirty="0">
              <a:solidFill>
                <a:schemeClr val="bg1"/>
              </a:solidFill>
              <a:latin typeface="carterone" charset="0"/>
              <a:ea typeface="Arial" panose="020B0604020202020204" pitchFamily="34" charset="0"/>
              <a:cs typeface="carteron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73025"/>
            <a:ext cx="12192000" cy="6704330"/>
          </a:xfrm>
          <a:prstGeom prst="rect">
            <a:avLst/>
          </a:prstGeom>
        </p:spPr>
      </p:pic>
      <p:sp>
        <p:nvSpPr>
          <p:cNvPr id="3" name="文本框 2"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537555" y="4199929"/>
            <a:ext cx="3548669" cy="1861185"/>
          </a:xfrm>
          <a:prstGeom prst="rect">
            <a:avLst/>
          </a:prstGeom>
          <a:noFill/>
        </p:spPr>
        <p:txBody>
          <a:bodyPr wrap="square" rtlCol="0">
            <a:spAutoFit/>
          </a:bodyPr>
          <a:lstStyle/>
          <a:p>
            <a:r>
              <a:rPr lang="en-US" altLang="zh-CN" sz="11500" b="1" dirty="0">
                <a:solidFill>
                  <a:srgbClr val="6B7479"/>
                </a:solidFill>
                <a:latin typeface="carterone" charset="0"/>
                <a:ea typeface="Arial" panose="020B0604020202020204" pitchFamily="34" charset="0"/>
                <a:cs typeface="carterone" charset="0"/>
              </a:rPr>
              <a:t>03</a:t>
            </a:r>
            <a:endParaRPr lang="zh-CN" altLang="en-US" sz="11500" b="1" dirty="0">
              <a:solidFill>
                <a:srgbClr val="6B7479"/>
              </a:solidFill>
              <a:latin typeface="carterone" charset="0"/>
              <a:ea typeface="Arial" panose="020B0604020202020204" pitchFamily="34" charset="0"/>
              <a:cs typeface="carterone" charset="0"/>
            </a:endParaRPr>
          </a:p>
        </p:txBody>
      </p:sp>
      <p:sp>
        <p:nvSpPr>
          <p:cNvPr id="4" name="文本框 3"/>
          <p:cNvSpPr txBox="1"/>
          <p:nvPr/>
        </p:nvSpPr>
        <p:spPr>
          <a:xfrm>
            <a:off x="6938877" y="4276968"/>
            <a:ext cx="3194050" cy="768350"/>
          </a:xfrm>
          <a:prstGeom prst="rect">
            <a:avLst/>
          </a:prstGeom>
          <a:noFill/>
        </p:spPr>
        <p:txBody>
          <a:bodyPr wrap="none" rtlCol="0">
            <a:spAutoFit/>
          </a:bodyPr>
          <a:lstStyle/>
          <a:p>
            <a:pPr algn="ctr"/>
            <a:r>
              <a:rPr lang="en-US" altLang="zh-CN" sz="4400" b="1" dirty="0">
                <a:solidFill>
                  <a:srgbClr val="FFFFFF"/>
                </a:solidFill>
                <a:latin typeface="carterone" charset="0"/>
                <a:ea typeface="Arial" panose="020B0604020202020204" pitchFamily="34" charset="0"/>
                <a:cs typeface="carterone" charset="0"/>
              </a:rPr>
              <a:t>Work Flow</a:t>
            </a:r>
            <a:endParaRPr lang="en-US" altLang="zh-CN" sz="4400" b="1" dirty="0">
              <a:solidFill>
                <a:srgbClr val="FFFFFF"/>
              </a:solidFill>
              <a:latin typeface="carterone" charset="0"/>
              <a:ea typeface="Arial" panose="020B0604020202020204" pitchFamily="34" charset="0"/>
              <a:cs typeface="carteron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形状"/>
          <p:cNvSpPr>
            <a:spLocks noChangeAspect="1"/>
          </p:cNvSpPr>
          <p:nvPr/>
        </p:nvSpPr>
        <p:spPr>
          <a:xfrm flipH="1">
            <a:off x="6527800" y="2976245"/>
            <a:ext cx="866140" cy="8496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19" name="形状"/>
          <p:cNvSpPr>
            <a:spLocks noChangeAspect="1"/>
          </p:cNvSpPr>
          <p:nvPr/>
        </p:nvSpPr>
        <p:spPr>
          <a:xfrm flipH="1">
            <a:off x="5541010" y="3762375"/>
            <a:ext cx="870585" cy="8705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b="1" dirty="0">
              <a:solidFill>
                <a:schemeClr val="bg1"/>
              </a:solidFill>
              <a:sym typeface="+mn-lt"/>
            </a:endParaRPr>
          </a:p>
        </p:txBody>
      </p:sp>
      <p:sp>
        <p:nvSpPr>
          <p:cNvPr id="12" name="形状"/>
          <p:cNvSpPr>
            <a:spLocks noChangeAspect="1"/>
          </p:cNvSpPr>
          <p:nvPr/>
        </p:nvSpPr>
        <p:spPr>
          <a:xfrm>
            <a:off x="4656455" y="2976245"/>
            <a:ext cx="850265" cy="850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b="1" dirty="0">
              <a:solidFill>
                <a:schemeClr val="bg1"/>
              </a:solidFill>
              <a:sym typeface="+mn-lt"/>
            </a:endParaRPr>
          </a:p>
        </p:txBody>
      </p:sp>
      <p:sp>
        <p:nvSpPr>
          <p:cNvPr id="14" name="形状"/>
          <p:cNvSpPr>
            <a:spLocks noChangeAspect="1"/>
          </p:cNvSpPr>
          <p:nvPr/>
        </p:nvSpPr>
        <p:spPr>
          <a:xfrm>
            <a:off x="3813175" y="3749675"/>
            <a:ext cx="840105" cy="840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b="1" dirty="0">
              <a:solidFill>
                <a:schemeClr val="bg1"/>
              </a:solidFill>
              <a:sym typeface="+mn-lt"/>
            </a:endParaRPr>
          </a:p>
        </p:txBody>
      </p:sp>
      <p:sp>
        <p:nvSpPr>
          <p:cNvPr id="13" name="形状"/>
          <p:cNvSpPr>
            <a:spLocks noChangeAspect="1"/>
          </p:cNvSpPr>
          <p:nvPr/>
        </p:nvSpPr>
        <p:spPr>
          <a:xfrm>
            <a:off x="3831590" y="3769360"/>
            <a:ext cx="790575" cy="7905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18" name="形状"/>
          <p:cNvSpPr>
            <a:spLocks noChangeAspect="1"/>
          </p:cNvSpPr>
          <p:nvPr/>
        </p:nvSpPr>
        <p:spPr>
          <a:xfrm flipH="1">
            <a:off x="5541010" y="3757295"/>
            <a:ext cx="893445" cy="8934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11" name="形状"/>
          <p:cNvSpPr>
            <a:spLocks noChangeAspect="1"/>
          </p:cNvSpPr>
          <p:nvPr/>
        </p:nvSpPr>
        <p:spPr>
          <a:xfrm>
            <a:off x="4633595" y="2976245"/>
            <a:ext cx="883920" cy="8839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16" name="形状"/>
          <p:cNvSpPr>
            <a:spLocks noChangeAspect="1"/>
          </p:cNvSpPr>
          <p:nvPr/>
        </p:nvSpPr>
        <p:spPr>
          <a:xfrm flipH="1">
            <a:off x="6523990" y="2976880"/>
            <a:ext cx="872490" cy="848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5" name="形状"/>
          <p:cNvSpPr>
            <a:spLocks noChangeAspect="1"/>
          </p:cNvSpPr>
          <p:nvPr/>
        </p:nvSpPr>
        <p:spPr>
          <a:xfrm>
            <a:off x="2625090" y="3047365"/>
            <a:ext cx="822960" cy="8464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6" name="形状"/>
          <p:cNvSpPr>
            <a:spLocks noChangeAspect="1"/>
          </p:cNvSpPr>
          <p:nvPr/>
        </p:nvSpPr>
        <p:spPr>
          <a:xfrm>
            <a:off x="2625090" y="3062605"/>
            <a:ext cx="822960" cy="831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sym typeface="+mn-lt"/>
            </a:endParaRPr>
          </a:p>
        </p:txBody>
      </p:sp>
      <p:sp>
        <p:nvSpPr>
          <p:cNvPr id="9" name="形状"/>
          <p:cNvSpPr/>
          <p:nvPr/>
        </p:nvSpPr>
        <p:spPr>
          <a:xfrm rot="1415783">
            <a:off x="2422901" y="2888441"/>
            <a:ext cx="1164249" cy="1164249"/>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ym typeface="+mn-lt"/>
            </a:endParaRPr>
          </a:p>
        </p:txBody>
      </p:sp>
      <p:sp>
        <p:nvSpPr>
          <p:cNvPr id="10" name="形状"/>
          <p:cNvSpPr/>
          <p:nvPr/>
        </p:nvSpPr>
        <p:spPr>
          <a:xfrm rot="16951463" flipH="1">
            <a:off x="3692934" y="3539580"/>
            <a:ext cx="1164249" cy="1164249"/>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ym typeface="+mn-lt"/>
            </a:endParaRPr>
          </a:p>
        </p:txBody>
      </p:sp>
      <p:sp>
        <p:nvSpPr>
          <p:cNvPr id="15" name="形状"/>
          <p:cNvSpPr/>
          <p:nvPr/>
        </p:nvSpPr>
        <p:spPr>
          <a:xfrm rot="1440000" flipH="1" flipV="1">
            <a:off x="4512310" y="2806065"/>
            <a:ext cx="1067435" cy="1101725"/>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ym typeface="+mn-lt"/>
            </a:endParaRPr>
          </a:p>
        </p:txBody>
      </p:sp>
      <p:sp>
        <p:nvSpPr>
          <p:cNvPr id="20" name="形状"/>
          <p:cNvSpPr/>
          <p:nvPr/>
        </p:nvSpPr>
        <p:spPr>
          <a:xfrm rot="6003621" flipV="1">
            <a:off x="5460365" y="3804920"/>
            <a:ext cx="865505" cy="946785"/>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ym typeface="+mn-lt"/>
            </a:endParaRPr>
          </a:p>
        </p:txBody>
      </p:sp>
      <p:sp>
        <p:nvSpPr>
          <p:cNvPr id="21" name="形状"/>
          <p:cNvSpPr/>
          <p:nvPr/>
        </p:nvSpPr>
        <p:spPr>
          <a:xfrm rot="3445465" flipH="1" flipV="1">
            <a:off x="6402705" y="2888615"/>
            <a:ext cx="897255" cy="936625"/>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ym typeface="+mn-lt"/>
            </a:endParaRPr>
          </a:p>
        </p:txBody>
      </p:sp>
      <p:sp>
        <p:nvSpPr>
          <p:cNvPr id="23" name="Parallelogram 30"/>
          <p:cNvSpPr/>
          <p:nvPr/>
        </p:nvSpPr>
        <p:spPr>
          <a:xfrm flipH="1">
            <a:off x="3976066" y="3918553"/>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ym typeface="+mn-lt"/>
            </a:endParaRPr>
          </a:p>
        </p:txBody>
      </p:sp>
      <p:sp>
        <p:nvSpPr>
          <p:cNvPr id="24" name="Round Same Side Corner Rectangle 21"/>
          <p:cNvSpPr/>
          <p:nvPr/>
        </p:nvSpPr>
        <p:spPr>
          <a:xfrm rot="10800000">
            <a:off x="6755195" y="3138539"/>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ym typeface="+mn-lt"/>
            </a:endParaRPr>
          </a:p>
        </p:txBody>
      </p:sp>
      <p:sp>
        <p:nvSpPr>
          <p:cNvPr id="25" name="Rounded Rectangle 10"/>
          <p:cNvSpPr/>
          <p:nvPr/>
        </p:nvSpPr>
        <p:spPr>
          <a:xfrm>
            <a:off x="4915453" y="3182748"/>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ym typeface="+mn-lt"/>
            </a:endParaRPr>
          </a:p>
        </p:txBody>
      </p:sp>
      <p:sp>
        <p:nvSpPr>
          <p:cNvPr id="27" name="Rounded Rectangle 5"/>
          <p:cNvSpPr/>
          <p:nvPr/>
        </p:nvSpPr>
        <p:spPr>
          <a:xfrm flipH="1">
            <a:off x="2783538" y="3316525"/>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1" fmla="*/ 1384251 w 3217557"/>
              <a:gd name="connsiteY0-2" fmla="*/ 661544 h 2702049"/>
              <a:gd name="connsiteX1-3" fmla="*/ 1574067 w 3217557"/>
              <a:gd name="connsiteY1-4" fmla="*/ 851360 h 2702049"/>
              <a:gd name="connsiteX2-5" fmla="*/ 1384251 w 3217557"/>
              <a:gd name="connsiteY2-6" fmla="*/ 1041176 h 2702049"/>
              <a:gd name="connsiteX3-7" fmla="*/ 1194435 w 3217557"/>
              <a:gd name="connsiteY3-8" fmla="*/ 851360 h 2702049"/>
              <a:gd name="connsiteX4-9" fmla="*/ 1384251 w 3217557"/>
              <a:gd name="connsiteY4-10" fmla="*/ 661544 h 2702049"/>
              <a:gd name="connsiteX5-11" fmla="*/ 1993421 w 3217557"/>
              <a:gd name="connsiteY5-12" fmla="*/ 661544 h 2702049"/>
              <a:gd name="connsiteX6-13" fmla="*/ 2183237 w 3217557"/>
              <a:gd name="connsiteY6-14" fmla="*/ 851360 h 2702049"/>
              <a:gd name="connsiteX7-15" fmla="*/ 1993421 w 3217557"/>
              <a:gd name="connsiteY7-16" fmla="*/ 1041176 h 2702049"/>
              <a:gd name="connsiteX8-17" fmla="*/ 1803605 w 3217557"/>
              <a:gd name="connsiteY8-18" fmla="*/ 851360 h 2702049"/>
              <a:gd name="connsiteX9-19" fmla="*/ 1993421 w 3217557"/>
              <a:gd name="connsiteY9-20" fmla="*/ 661544 h 2702049"/>
              <a:gd name="connsiteX10-21" fmla="*/ 2602591 w 3217557"/>
              <a:gd name="connsiteY10-22" fmla="*/ 661544 h 2702049"/>
              <a:gd name="connsiteX11-23" fmla="*/ 2792407 w 3217557"/>
              <a:gd name="connsiteY11-24" fmla="*/ 851360 h 2702049"/>
              <a:gd name="connsiteX12-25" fmla="*/ 2602591 w 3217557"/>
              <a:gd name="connsiteY12-26" fmla="*/ 1041176 h 2702049"/>
              <a:gd name="connsiteX13-27" fmla="*/ 2412775 w 3217557"/>
              <a:gd name="connsiteY13-28" fmla="*/ 851360 h 2702049"/>
              <a:gd name="connsiteX14-29" fmla="*/ 2602591 w 3217557"/>
              <a:gd name="connsiteY14-30" fmla="*/ 661544 h 2702049"/>
              <a:gd name="connsiteX15-31" fmla="*/ 677114 w 3217557"/>
              <a:gd name="connsiteY15-32" fmla="*/ 569491 h 2702049"/>
              <a:gd name="connsiteX16-33" fmla="*/ 330916 w 3217557"/>
              <a:gd name="connsiteY16-34" fmla="*/ 569491 h 2702049"/>
              <a:gd name="connsiteX17-35" fmla="*/ 0 w 3217557"/>
              <a:gd name="connsiteY17-36" fmla="*/ 900407 h 2702049"/>
              <a:gd name="connsiteX18-37" fmla="*/ 0 w 3217557"/>
              <a:gd name="connsiteY18-38" fmla="*/ 1952009 h 2702049"/>
              <a:gd name="connsiteX19-39" fmla="*/ 330916 w 3217557"/>
              <a:gd name="connsiteY19-40" fmla="*/ 2282925 h 2702049"/>
              <a:gd name="connsiteX20-41" fmla="*/ 711670 w 3217557"/>
              <a:gd name="connsiteY20-42" fmla="*/ 2282925 h 2702049"/>
              <a:gd name="connsiteX21-43" fmla="*/ 15770 w 3217557"/>
              <a:gd name="connsiteY21-44" fmla="*/ 2702049 h 2702049"/>
              <a:gd name="connsiteX22-45" fmla="*/ 1294529 w 3217557"/>
              <a:gd name="connsiteY22-46" fmla="*/ 2282925 h 2702049"/>
              <a:gd name="connsiteX23-47" fmla="*/ 2117356 w 3217557"/>
              <a:gd name="connsiteY23-48" fmla="*/ 2282925 h 2702049"/>
              <a:gd name="connsiteX24-49" fmla="*/ 2418395 w 3217557"/>
              <a:gd name="connsiteY24-50" fmla="*/ 2087951 h 2702049"/>
              <a:gd name="connsiteX25-51" fmla="*/ 1830857 w 3217557"/>
              <a:gd name="connsiteY25-52" fmla="*/ 1799347 h 2702049"/>
              <a:gd name="connsiteX26-53" fmla="*/ 1008030 w 3217557"/>
              <a:gd name="connsiteY26-54" fmla="*/ 1799347 h 2702049"/>
              <a:gd name="connsiteX27-55" fmla="*/ 677114 w 3217557"/>
              <a:gd name="connsiteY27-56" fmla="*/ 1468431 h 2702049"/>
              <a:gd name="connsiteX28-57" fmla="*/ 677114 w 3217557"/>
              <a:gd name="connsiteY28-58" fmla="*/ 569491 h 2702049"/>
              <a:gd name="connsiteX29-59" fmla="*/ 2886641 w 3217557"/>
              <a:gd name="connsiteY29-60" fmla="*/ 0 h 2702049"/>
              <a:gd name="connsiteX30-61" fmla="*/ 1100201 w 3217557"/>
              <a:gd name="connsiteY30-62" fmla="*/ 0 h 2702049"/>
              <a:gd name="connsiteX31-63" fmla="*/ 769285 w 3217557"/>
              <a:gd name="connsiteY31-64" fmla="*/ 330916 h 2702049"/>
              <a:gd name="connsiteX32-65" fmla="*/ 769285 w 3217557"/>
              <a:gd name="connsiteY32-66" fmla="*/ 1382518 h 2702049"/>
              <a:gd name="connsiteX33-67" fmla="*/ 1100201 w 3217557"/>
              <a:gd name="connsiteY33-68" fmla="*/ 1713434 h 2702049"/>
              <a:gd name="connsiteX34-69" fmla="*/ 1923028 w 3217557"/>
              <a:gd name="connsiteY34-70" fmla="*/ 1713434 h 2702049"/>
              <a:gd name="connsiteX35-71" fmla="*/ 3078958 w 3217557"/>
              <a:gd name="connsiteY35-72" fmla="*/ 2077967 h 2702049"/>
              <a:gd name="connsiteX36-73" fmla="*/ 2505887 w 3217557"/>
              <a:gd name="connsiteY36-74" fmla="*/ 1713434 h 2702049"/>
              <a:gd name="connsiteX37-75" fmla="*/ 2886641 w 3217557"/>
              <a:gd name="connsiteY37-76" fmla="*/ 1713434 h 2702049"/>
              <a:gd name="connsiteX38-77" fmla="*/ 3217557 w 3217557"/>
              <a:gd name="connsiteY38-78" fmla="*/ 1382518 h 2702049"/>
              <a:gd name="connsiteX39-79" fmla="*/ 3217557 w 3217557"/>
              <a:gd name="connsiteY39-80" fmla="*/ 330916 h 2702049"/>
              <a:gd name="connsiteX40-81" fmla="*/ 2886641 w 3217557"/>
              <a:gd name="connsiteY40-82" fmla="*/ 0 h 2702049"/>
              <a:gd name="connsiteX0-83" fmla="*/ 1384251 w 3217557"/>
              <a:gd name="connsiteY0-84" fmla="*/ 661544 h 2633810"/>
              <a:gd name="connsiteX1-85" fmla="*/ 1574067 w 3217557"/>
              <a:gd name="connsiteY1-86" fmla="*/ 851360 h 2633810"/>
              <a:gd name="connsiteX2-87" fmla="*/ 1384251 w 3217557"/>
              <a:gd name="connsiteY2-88" fmla="*/ 1041176 h 2633810"/>
              <a:gd name="connsiteX3-89" fmla="*/ 1194435 w 3217557"/>
              <a:gd name="connsiteY3-90" fmla="*/ 851360 h 2633810"/>
              <a:gd name="connsiteX4-91" fmla="*/ 1384251 w 3217557"/>
              <a:gd name="connsiteY4-92" fmla="*/ 661544 h 2633810"/>
              <a:gd name="connsiteX5-93" fmla="*/ 1993421 w 3217557"/>
              <a:gd name="connsiteY5-94" fmla="*/ 661544 h 2633810"/>
              <a:gd name="connsiteX6-95" fmla="*/ 2183237 w 3217557"/>
              <a:gd name="connsiteY6-96" fmla="*/ 851360 h 2633810"/>
              <a:gd name="connsiteX7-97" fmla="*/ 1993421 w 3217557"/>
              <a:gd name="connsiteY7-98" fmla="*/ 1041176 h 2633810"/>
              <a:gd name="connsiteX8-99" fmla="*/ 1803605 w 3217557"/>
              <a:gd name="connsiteY8-100" fmla="*/ 851360 h 2633810"/>
              <a:gd name="connsiteX9-101" fmla="*/ 1993421 w 3217557"/>
              <a:gd name="connsiteY9-102" fmla="*/ 661544 h 2633810"/>
              <a:gd name="connsiteX10-103" fmla="*/ 2602591 w 3217557"/>
              <a:gd name="connsiteY10-104" fmla="*/ 661544 h 2633810"/>
              <a:gd name="connsiteX11-105" fmla="*/ 2792407 w 3217557"/>
              <a:gd name="connsiteY11-106" fmla="*/ 851360 h 2633810"/>
              <a:gd name="connsiteX12-107" fmla="*/ 2602591 w 3217557"/>
              <a:gd name="connsiteY12-108" fmla="*/ 1041176 h 2633810"/>
              <a:gd name="connsiteX13-109" fmla="*/ 2412775 w 3217557"/>
              <a:gd name="connsiteY13-110" fmla="*/ 851360 h 2633810"/>
              <a:gd name="connsiteX14-111" fmla="*/ 2602591 w 3217557"/>
              <a:gd name="connsiteY14-112" fmla="*/ 661544 h 2633810"/>
              <a:gd name="connsiteX15-113" fmla="*/ 677114 w 3217557"/>
              <a:gd name="connsiteY15-114" fmla="*/ 569491 h 2633810"/>
              <a:gd name="connsiteX16-115" fmla="*/ 330916 w 3217557"/>
              <a:gd name="connsiteY16-116" fmla="*/ 569491 h 2633810"/>
              <a:gd name="connsiteX17-117" fmla="*/ 0 w 3217557"/>
              <a:gd name="connsiteY17-118" fmla="*/ 900407 h 2633810"/>
              <a:gd name="connsiteX18-119" fmla="*/ 0 w 3217557"/>
              <a:gd name="connsiteY18-120" fmla="*/ 1952009 h 2633810"/>
              <a:gd name="connsiteX19-121" fmla="*/ 330916 w 3217557"/>
              <a:gd name="connsiteY19-122" fmla="*/ 2282925 h 2633810"/>
              <a:gd name="connsiteX20-123" fmla="*/ 711670 w 3217557"/>
              <a:gd name="connsiteY20-124" fmla="*/ 2282925 h 2633810"/>
              <a:gd name="connsiteX21-125" fmla="*/ 165895 w 3217557"/>
              <a:gd name="connsiteY21-126" fmla="*/ 2633810 h 2633810"/>
              <a:gd name="connsiteX22-127" fmla="*/ 1294529 w 3217557"/>
              <a:gd name="connsiteY22-128" fmla="*/ 2282925 h 2633810"/>
              <a:gd name="connsiteX23-129" fmla="*/ 2117356 w 3217557"/>
              <a:gd name="connsiteY23-130" fmla="*/ 2282925 h 2633810"/>
              <a:gd name="connsiteX24-131" fmla="*/ 2418395 w 3217557"/>
              <a:gd name="connsiteY24-132" fmla="*/ 2087951 h 2633810"/>
              <a:gd name="connsiteX25-133" fmla="*/ 1830857 w 3217557"/>
              <a:gd name="connsiteY25-134" fmla="*/ 1799347 h 2633810"/>
              <a:gd name="connsiteX26-135" fmla="*/ 1008030 w 3217557"/>
              <a:gd name="connsiteY26-136" fmla="*/ 1799347 h 2633810"/>
              <a:gd name="connsiteX27-137" fmla="*/ 677114 w 3217557"/>
              <a:gd name="connsiteY27-138" fmla="*/ 1468431 h 2633810"/>
              <a:gd name="connsiteX28-139" fmla="*/ 677114 w 3217557"/>
              <a:gd name="connsiteY28-140" fmla="*/ 569491 h 2633810"/>
              <a:gd name="connsiteX29-141" fmla="*/ 2886641 w 3217557"/>
              <a:gd name="connsiteY29-142" fmla="*/ 0 h 2633810"/>
              <a:gd name="connsiteX30-143" fmla="*/ 1100201 w 3217557"/>
              <a:gd name="connsiteY30-144" fmla="*/ 0 h 2633810"/>
              <a:gd name="connsiteX31-145" fmla="*/ 769285 w 3217557"/>
              <a:gd name="connsiteY31-146" fmla="*/ 330916 h 2633810"/>
              <a:gd name="connsiteX32-147" fmla="*/ 769285 w 3217557"/>
              <a:gd name="connsiteY32-148" fmla="*/ 1382518 h 2633810"/>
              <a:gd name="connsiteX33-149" fmla="*/ 1100201 w 3217557"/>
              <a:gd name="connsiteY33-150" fmla="*/ 1713434 h 2633810"/>
              <a:gd name="connsiteX34-151" fmla="*/ 1923028 w 3217557"/>
              <a:gd name="connsiteY34-152" fmla="*/ 1713434 h 2633810"/>
              <a:gd name="connsiteX35-153" fmla="*/ 3078958 w 3217557"/>
              <a:gd name="connsiteY35-154" fmla="*/ 2077967 h 2633810"/>
              <a:gd name="connsiteX36-155" fmla="*/ 2505887 w 3217557"/>
              <a:gd name="connsiteY36-156" fmla="*/ 1713434 h 2633810"/>
              <a:gd name="connsiteX37-157" fmla="*/ 2886641 w 3217557"/>
              <a:gd name="connsiteY37-158" fmla="*/ 1713434 h 2633810"/>
              <a:gd name="connsiteX38-159" fmla="*/ 3217557 w 3217557"/>
              <a:gd name="connsiteY38-160" fmla="*/ 1382518 h 2633810"/>
              <a:gd name="connsiteX39-161" fmla="*/ 3217557 w 3217557"/>
              <a:gd name="connsiteY39-162" fmla="*/ 330916 h 2633810"/>
              <a:gd name="connsiteX40-163" fmla="*/ 2886641 w 3217557"/>
              <a:gd name="connsiteY40-164" fmla="*/ 0 h 2633810"/>
              <a:gd name="connsiteX0-165" fmla="*/ 1384251 w 3217557"/>
              <a:gd name="connsiteY0-166" fmla="*/ 661544 h 2633810"/>
              <a:gd name="connsiteX1-167" fmla="*/ 1574067 w 3217557"/>
              <a:gd name="connsiteY1-168" fmla="*/ 851360 h 2633810"/>
              <a:gd name="connsiteX2-169" fmla="*/ 1384251 w 3217557"/>
              <a:gd name="connsiteY2-170" fmla="*/ 1041176 h 2633810"/>
              <a:gd name="connsiteX3-171" fmla="*/ 1194435 w 3217557"/>
              <a:gd name="connsiteY3-172" fmla="*/ 851360 h 2633810"/>
              <a:gd name="connsiteX4-173" fmla="*/ 1384251 w 3217557"/>
              <a:gd name="connsiteY4-174" fmla="*/ 661544 h 2633810"/>
              <a:gd name="connsiteX5-175" fmla="*/ 1993421 w 3217557"/>
              <a:gd name="connsiteY5-176" fmla="*/ 661544 h 2633810"/>
              <a:gd name="connsiteX6-177" fmla="*/ 2183237 w 3217557"/>
              <a:gd name="connsiteY6-178" fmla="*/ 851360 h 2633810"/>
              <a:gd name="connsiteX7-179" fmla="*/ 1993421 w 3217557"/>
              <a:gd name="connsiteY7-180" fmla="*/ 1041176 h 2633810"/>
              <a:gd name="connsiteX8-181" fmla="*/ 1803605 w 3217557"/>
              <a:gd name="connsiteY8-182" fmla="*/ 851360 h 2633810"/>
              <a:gd name="connsiteX9-183" fmla="*/ 1993421 w 3217557"/>
              <a:gd name="connsiteY9-184" fmla="*/ 661544 h 2633810"/>
              <a:gd name="connsiteX10-185" fmla="*/ 2602591 w 3217557"/>
              <a:gd name="connsiteY10-186" fmla="*/ 661544 h 2633810"/>
              <a:gd name="connsiteX11-187" fmla="*/ 2792407 w 3217557"/>
              <a:gd name="connsiteY11-188" fmla="*/ 851360 h 2633810"/>
              <a:gd name="connsiteX12-189" fmla="*/ 2602591 w 3217557"/>
              <a:gd name="connsiteY12-190" fmla="*/ 1041176 h 2633810"/>
              <a:gd name="connsiteX13-191" fmla="*/ 2412775 w 3217557"/>
              <a:gd name="connsiteY13-192" fmla="*/ 851360 h 2633810"/>
              <a:gd name="connsiteX14-193" fmla="*/ 2602591 w 3217557"/>
              <a:gd name="connsiteY14-194" fmla="*/ 661544 h 2633810"/>
              <a:gd name="connsiteX15-195" fmla="*/ 677114 w 3217557"/>
              <a:gd name="connsiteY15-196" fmla="*/ 569491 h 2633810"/>
              <a:gd name="connsiteX16-197" fmla="*/ 330916 w 3217557"/>
              <a:gd name="connsiteY16-198" fmla="*/ 569491 h 2633810"/>
              <a:gd name="connsiteX17-199" fmla="*/ 0 w 3217557"/>
              <a:gd name="connsiteY17-200" fmla="*/ 900407 h 2633810"/>
              <a:gd name="connsiteX18-201" fmla="*/ 0 w 3217557"/>
              <a:gd name="connsiteY18-202" fmla="*/ 1952009 h 2633810"/>
              <a:gd name="connsiteX19-203" fmla="*/ 330916 w 3217557"/>
              <a:gd name="connsiteY19-204" fmla="*/ 2282925 h 2633810"/>
              <a:gd name="connsiteX20-205" fmla="*/ 711670 w 3217557"/>
              <a:gd name="connsiteY20-206" fmla="*/ 2282925 h 2633810"/>
              <a:gd name="connsiteX21-207" fmla="*/ 165895 w 3217557"/>
              <a:gd name="connsiteY21-208" fmla="*/ 2633810 h 2633810"/>
              <a:gd name="connsiteX22-209" fmla="*/ 1294529 w 3217557"/>
              <a:gd name="connsiteY22-210" fmla="*/ 2282925 h 2633810"/>
              <a:gd name="connsiteX23-211" fmla="*/ 2117356 w 3217557"/>
              <a:gd name="connsiteY23-212" fmla="*/ 2282925 h 2633810"/>
              <a:gd name="connsiteX24-213" fmla="*/ 2418395 w 3217557"/>
              <a:gd name="connsiteY24-214" fmla="*/ 2087951 h 2633810"/>
              <a:gd name="connsiteX25-215" fmla="*/ 1830857 w 3217557"/>
              <a:gd name="connsiteY25-216" fmla="*/ 1799347 h 2633810"/>
              <a:gd name="connsiteX26-217" fmla="*/ 1008030 w 3217557"/>
              <a:gd name="connsiteY26-218" fmla="*/ 1799347 h 2633810"/>
              <a:gd name="connsiteX27-219" fmla="*/ 677114 w 3217557"/>
              <a:gd name="connsiteY27-220" fmla="*/ 1468431 h 2633810"/>
              <a:gd name="connsiteX28-221" fmla="*/ 677114 w 3217557"/>
              <a:gd name="connsiteY28-222" fmla="*/ 569491 h 2633810"/>
              <a:gd name="connsiteX29-223" fmla="*/ 2886641 w 3217557"/>
              <a:gd name="connsiteY29-224" fmla="*/ 0 h 2633810"/>
              <a:gd name="connsiteX30-225" fmla="*/ 1100201 w 3217557"/>
              <a:gd name="connsiteY30-226" fmla="*/ 0 h 2633810"/>
              <a:gd name="connsiteX31-227" fmla="*/ 769285 w 3217557"/>
              <a:gd name="connsiteY31-228" fmla="*/ 330916 h 2633810"/>
              <a:gd name="connsiteX32-229" fmla="*/ 769285 w 3217557"/>
              <a:gd name="connsiteY32-230" fmla="*/ 1382518 h 2633810"/>
              <a:gd name="connsiteX33-231" fmla="*/ 1100201 w 3217557"/>
              <a:gd name="connsiteY33-232" fmla="*/ 1713434 h 2633810"/>
              <a:gd name="connsiteX34-233" fmla="*/ 1923028 w 3217557"/>
              <a:gd name="connsiteY34-234" fmla="*/ 1713434 h 2633810"/>
              <a:gd name="connsiteX35-235" fmla="*/ 3078958 w 3217557"/>
              <a:gd name="connsiteY35-236" fmla="*/ 2077967 h 2633810"/>
              <a:gd name="connsiteX36-237" fmla="*/ 2505887 w 3217557"/>
              <a:gd name="connsiteY36-238" fmla="*/ 1713434 h 2633810"/>
              <a:gd name="connsiteX37-239" fmla="*/ 2886641 w 3217557"/>
              <a:gd name="connsiteY37-240" fmla="*/ 1713434 h 2633810"/>
              <a:gd name="connsiteX38-241" fmla="*/ 3217557 w 3217557"/>
              <a:gd name="connsiteY38-242" fmla="*/ 1382518 h 2633810"/>
              <a:gd name="connsiteX39-243" fmla="*/ 3217557 w 3217557"/>
              <a:gd name="connsiteY39-244" fmla="*/ 330916 h 2633810"/>
              <a:gd name="connsiteX40-245" fmla="*/ 2886641 w 3217557"/>
              <a:gd name="connsiteY40-246" fmla="*/ 0 h 2633810"/>
              <a:gd name="connsiteX0-247" fmla="*/ 1384251 w 3217557"/>
              <a:gd name="connsiteY0-248" fmla="*/ 661544 h 2633810"/>
              <a:gd name="connsiteX1-249" fmla="*/ 1574067 w 3217557"/>
              <a:gd name="connsiteY1-250" fmla="*/ 851360 h 2633810"/>
              <a:gd name="connsiteX2-251" fmla="*/ 1384251 w 3217557"/>
              <a:gd name="connsiteY2-252" fmla="*/ 1041176 h 2633810"/>
              <a:gd name="connsiteX3-253" fmla="*/ 1194435 w 3217557"/>
              <a:gd name="connsiteY3-254" fmla="*/ 851360 h 2633810"/>
              <a:gd name="connsiteX4-255" fmla="*/ 1384251 w 3217557"/>
              <a:gd name="connsiteY4-256" fmla="*/ 661544 h 2633810"/>
              <a:gd name="connsiteX5-257" fmla="*/ 1993421 w 3217557"/>
              <a:gd name="connsiteY5-258" fmla="*/ 661544 h 2633810"/>
              <a:gd name="connsiteX6-259" fmla="*/ 2183237 w 3217557"/>
              <a:gd name="connsiteY6-260" fmla="*/ 851360 h 2633810"/>
              <a:gd name="connsiteX7-261" fmla="*/ 1993421 w 3217557"/>
              <a:gd name="connsiteY7-262" fmla="*/ 1041176 h 2633810"/>
              <a:gd name="connsiteX8-263" fmla="*/ 1803605 w 3217557"/>
              <a:gd name="connsiteY8-264" fmla="*/ 851360 h 2633810"/>
              <a:gd name="connsiteX9-265" fmla="*/ 1993421 w 3217557"/>
              <a:gd name="connsiteY9-266" fmla="*/ 661544 h 2633810"/>
              <a:gd name="connsiteX10-267" fmla="*/ 2602591 w 3217557"/>
              <a:gd name="connsiteY10-268" fmla="*/ 661544 h 2633810"/>
              <a:gd name="connsiteX11-269" fmla="*/ 2792407 w 3217557"/>
              <a:gd name="connsiteY11-270" fmla="*/ 851360 h 2633810"/>
              <a:gd name="connsiteX12-271" fmla="*/ 2602591 w 3217557"/>
              <a:gd name="connsiteY12-272" fmla="*/ 1041176 h 2633810"/>
              <a:gd name="connsiteX13-273" fmla="*/ 2412775 w 3217557"/>
              <a:gd name="connsiteY13-274" fmla="*/ 851360 h 2633810"/>
              <a:gd name="connsiteX14-275" fmla="*/ 2602591 w 3217557"/>
              <a:gd name="connsiteY14-276" fmla="*/ 661544 h 2633810"/>
              <a:gd name="connsiteX15-277" fmla="*/ 677114 w 3217557"/>
              <a:gd name="connsiteY15-278" fmla="*/ 569491 h 2633810"/>
              <a:gd name="connsiteX16-279" fmla="*/ 330916 w 3217557"/>
              <a:gd name="connsiteY16-280" fmla="*/ 569491 h 2633810"/>
              <a:gd name="connsiteX17-281" fmla="*/ 0 w 3217557"/>
              <a:gd name="connsiteY17-282" fmla="*/ 900407 h 2633810"/>
              <a:gd name="connsiteX18-283" fmla="*/ 0 w 3217557"/>
              <a:gd name="connsiteY18-284" fmla="*/ 1952009 h 2633810"/>
              <a:gd name="connsiteX19-285" fmla="*/ 330916 w 3217557"/>
              <a:gd name="connsiteY19-286" fmla="*/ 2282925 h 2633810"/>
              <a:gd name="connsiteX20-287" fmla="*/ 711670 w 3217557"/>
              <a:gd name="connsiteY20-288" fmla="*/ 2282925 h 2633810"/>
              <a:gd name="connsiteX21-289" fmla="*/ 165895 w 3217557"/>
              <a:gd name="connsiteY21-290" fmla="*/ 2633810 h 2633810"/>
              <a:gd name="connsiteX22-291" fmla="*/ 1294529 w 3217557"/>
              <a:gd name="connsiteY22-292" fmla="*/ 2282925 h 2633810"/>
              <a:gd name="connsiteX23-293" fmla="*/ 2117356 w 3217557"/>
              <a:gd name="connsiteY23-294" fmla="*/ 2282925 h 2633810"/>
              <a:gd name="connsiteX24-295" fmla="*/ 2418395 w 3217557"/>
              <a:gd name="connsiteY24-296" fmla="*/ 2087951 h 2633810"/>
              <a:gd name="connsiteX25-297" fmla="*/ 1830857 w 3217557"/>
              <a:gd name="connsiteY25-298" fmla="*/ 1799347 h 2633810"/>
              <a:gd name="connsiteX26-299" fmla="*/ 1008030 w 3217557"/>
              <a:gd name="connsiteY26-300" fmla="*/ 1799347 h 2633810"/>
              <a:gd name="connsiteX27-301" fmla="*/ 677114 w 3217557"/>
              <a:gd name="connsiteY27-302" fmla="*/ 1468431 h 2633810"/>
              <a:gd name="connsiteX28-303" fmla="*/ 677114 w 3217557"/>
              <a:gd name="connsiteY28-304" fmla="*/ 569491 h 2633810"/>
              <a:gd name="connsiteX29-305" fmla="*/ 2886641 w 3217557"/>
              <a:gd name="connsiteY29-306" fmla="*/ 0 h 2633810"/>
              <a:gd name="connsiteX30-307" fmla="*/ 1100201 w 3217557"/>
              <a:gd name="connsiteY30-308" fmla="*/ 0 h 2633810"/>
              <a:gd name="connsiteX31-309" fmla="*/ 769285 w 3217557"/>
              <a:gd name="connsiteY31-310" fmla="*/ 330916 h 2633810"/>
              <a:gd name="connsiteX32-311" fmla="*/ 769285 w 3217557"/>
              <a:gd name="connsiteY32-312" fmla="*/ 1382518 h 2633810"/>
              <a:gd name="connsiteX33-313" fmla="*/ 1100201 w 3217557"/>
              <a:gd name="connsiteY33-314" fmla="*/ 1713434 h 2633810"/>
              <a:gd name="connsiteX34-315" fmla="*/ 1923028 w 3217557"/>
              <a:gd name="connsiteY34-316" fmla="*/ 1713434 h 2633810"/>
              <a:gd name="connsiteX35-317" fmla="*/ 3078958 w 3217557"/>
              <a:gd name="connsiteY35-318" fmla="*/ 2077967 h 2633810"/>
              <a:gd name="connsiteX36-319" fmla="*/ 2505887 w 3217557"/>
              <a:gd name="connsiteY36-320" fmla="*/ 1713434 h 2633810"/>
              <a:gd name="connsiteX37-321" fmla="*/ 2886641 w 3217557"/>
              <a:gd name="connsiteY37-322" fmla="*/ 1713434 h 2633810"/>
              <a:gd name="connsiteX38-323" fmla="*/ 3217557 w 3217557"/>
              <a:gd name="connsiteY38-324" fmla="*/ 1382518 h 2633810"/>
              <a:gd name="connsiteX39-325" fmla="*/ 3217557 w 3217557"/>
              <a:gd name="connsiteY39-326" fmla="*/ 330916 h 2633810"/>
              <a:gd name="connsiteX40-327" fmla="*/ 2886641 w 3217557"/>
              <a:gd name="connsiteY40-328" fmla="*/ 0 h 2633810"/>
              <a:gd name="connsiteX0-329" fmla="*/ 1384251 w 3217557"/>
              <a:gd name="connsiteY0-330" fmla="*/ 661544 h 2654282"/>
              <a:gd name="connsiteX1-331" fmla="*/ 1574067 w 3217557"/>
              <a:gd name="connsiteY1-332" fmla="*/ 851360 h 2654282"/>
              <a:gd name="connsiteX2-333" fmla="*/ 1384251 w 3217557"/>
              <a:gd name="connsiteY2-334" fmla="*/ 1041176 h 2654282"/>
              <a:gd name="connsiteX3-335" fmla="*/ 1194435 w 3217557"/>
              <a:gd name="connsiteY3-336" fmla="*/ 851360 h 2654282"/>
              <a:gd name="connsiteX4-337" fmla="*/ 1384251 w 3217557"/>
              <a:gd name="connsiteY4-338" fmla="*/ 661544 h 2654282"/>
              <a:gd name="connsiteX5-339" fmla="*/ 1993421 w 3217557"/>
              <a:gd name="connsiteY5-340" fmla="*/ 661544 h 2654282"/>
              <a:gd name="connsiteX6-341" fmla="*/ 2183237 w 3217557"/>
              <a:gd name="connsiteY6-342" fmla="*/ 851360 h 2654282"/>
              <a:gd name="connsiteX7-343" fmla="*/ 1993421 w 3217557"/>
              <a:gd name="connsiteY7-344" fmla="*/ 1041176 h 2654282"/>
              <a:gd name="connsiteX8-345" fmla="*/ 1803605 w 3217557"/>
              <a:gd name="connsiteY8-346" fmla="*/ 851360 h 2654282"/>
              <a:gd name="connsiteX9-347" fmla="*/ 1993421 w 3217557"/>
              <a:gd name="connsiteY9-348" fmla="*/ 661544 h 2654282"/>
              <a:gd name="connsiteX10-349" fmla="*/ 2602591 w 3217557"/>
              <a:gd name="connsiteY10-350" fmla="*/ 661544 h 2654282"/>
              <a:gd name="connsiteX11-351" fmla="*/ 2792407 w 3217557"/>
              <a:gd name="connsiteY11-352" fmla="*/ 851360 h 2654282"/>
              <a:gd name="connsiteX12-353" fmla="*/ 2602591 w 3217557"/>
              <a:gd name="connsiteY12-354" fmla="*/ 1041176 h 2654282"/>
              <a:gd name="connsiteX13-355" fmla="*/ 2412775 w 3217557"/>
              <a:gd name="connsiteY13-356" fmla="*/ 851360 h 2654282"/>
              <a:gd name="connsiteX14-357" fmla="*/ 2602591 w 3217557"/>
              <a:gd name="connsiteY14-358" fmla="*/ 661544 h 2654282"/>
              <a:gd name="connsiteX15-359" fmla="*/ 677114 w 3217557"/>
              <a:gd name="connsiteY15-360" fmla="*/ 569491 h 2654282"/>
              <a:gd name="connsiteX16-361" fmla="*/ 330916 w 3217557"/>
              <a:gd name="connsiteY16-362" fmla="*/ 569491 h 2654282"/>
              <a:gd name="connsiteX17-363" fmla="*/ 0 w 3217557"/>
              <a:gd name="connsiteY17-364" fmla="*/ 900407 h 2654282"/>
              <a:gd name="connsiteX18-365" fmla="*/ 0 w 3217557"/>
              <a:gd name="connsiteY18-366" fmla="*/ 1952009 h 2654282"/>
              <a:gd name="connsiteX19-367" fmla="*/ 330916 w 3217557"/>
              <a:gd name="connsiteY19-368" fmla="*/ 2282925 h 2654282"/>
              <a:gd name="connsiteX20-369" fmla="*/ 711670 w 3217557"/>
              <a:gd name="connsiteY20-370" fmla="*/ 2282925 h 2654282"/>
              <a:gd name="connsiteX21-371" fmla="*/ 275077 w 3217557"/>
              <a:gd name="connsiteY21-372" fmla="*/ 2654282 h 2654282"/>
              <a:gd name="connsiteX22-373" fmla="*/ 1294529 w 3217557"/>
              <a:gd name="connsiteY22-374" fmla="*/ 2282925 h 2654282"/>
              <a:gd name="connsiteX23-375" fmla="*/ 2117356 w 3217557"/>
              <a:gd name="connsiteY23-376" fmla="*/ 2282925 h 2654282"/>
              <a:gd name="connsiteX24-377" fmla="*/ 2418395 w 3217557"/>
              <a:gd name="connsiteY24-378" fmla="*/ 2087951 h 2654282"/>
              <a:gd name="connsiteX25-379" fmla="*/ 1830857 w 3217557"/>
              <a:gd name="connsiteY25-380" fmla="*/ 1799347 h 2654282"/>
              <a:gd name="connsiteX26-381" fmla="*/ 1008030 w 3217557"/>
              <a:gd name="connsiteY26-382" fmla="*/ 1799347 h 2654282"/>
              <a:gd name="connsiteX27-383" fmla="*/ 677114 w 3217557"/>
              <a:gd name="connsiteY27-384" fmla="*/ 1468431 h 2654282"/>
              <a:gd name="connsiteX28-385" fmla="*/ 677114 w 3217557"/>
              <a:gd name="connsiteY28-386" fmla="*/ 569491 h 2654282"/>
              <a:gd name="connsiteX29-387" fmla="*/ 2886641 w 3217557"/>
              <a:gd name="connsiteY29-388" fmla="*/ 0 h 2654282"/>
              <a:gd name="connsiteX30-389" fmla="*/ 1100201 w 3217557"/>
              <a:gd name="connsiteY30-390" fmla="*/ 0 h 2654282"/>
              <a:gd name="connsiteX31-391" fmla="*/ 769285 w 3217557"/>
              <a:gd name="connsiteY31-392" fmla="*/ 330916 h 2654282"/>
              <a:gd name="connsiteX32-393" fmla="*/ 769285 w 3217557"/>
              <a:gd name="connsiteY32-394" fmla="*/ 1382518 h 2654282"/>
              <a:gd name="connsiteX33-395" fmla="*/ 1100201 w 3217557"/>
              <a:gd name="connsiteY33-396" fmla="*/ 1713434 h 2654282"/>
              <a:gd name="connsiteX34-397" fmla="*/ 1923028 w 3217557"/>
              <a:gd name="connsiteY34-398" fmla="*/ 1713434 h 2654282"/>
              <a:gd name="connsiteX35-399" fmla="*/ 3078958 w 3217557"/>
              <a:gd name="connsiteY35-400" fmla="*/ 2077967 h 2654282"/>
              <a:gd name="connsiteX36-401" fmla="*/ 2505887 w 3217557"/>
              <a:gd name="connsiteY36-402" fmla="*/ 1713434 h 2654282"/>
              <a:gd name="connsiteX37-403" fmla="*/ 2886641 w 3217557"/>
              <a:gd name="connsiteY37-404" fmla="*/ 1713434 h 2654282"/>
              <a:gd name="connsiteX38-405" fmla="*/ 3217557 w 3217557"/>
              <a:gd name="connsiteY38-406" fmla="*/ 1382518 h 2654282"/>
              <a:gd name="connsiteX39-407" fmla="*/ 3217557 w 3217557"/>
              <a:gd name="connsiteY39-408" fmla="*/ 330916 h 2654282"/>
              <a:gd name="connsiteX40-409" fmla="*/ 2886641 w 3217557"/>
              <a:gd name="connsiteY40-410" fmla="*/ 0 h 2654282"/>
              <a:gd name="connsiteX0-411" fmla="*/ 1384251 w 3217557"/>
              <a:gd name="connsiteY0-412" fmla="*/ 661544 h 2654282"/>
              <a:gd name="connsiteX1-413" fmla="*/ 1574067 w 3217557"/>
              <a:gd name="connsiteY1-414" fmla="*/ 851360 h 2654282"/>
              <a:gd name="connsiteX2-415" fmla="*/ 1384251 w 3217557"/>
              <a:gd name="connsiteY2-416" fmla="*/ 1041176 h 2654282"/>
              <a:gd name="connsiteX3-417" fmla="*/ 1194435 w 3217557"/>
              <a:gd name="connsiteY3-418" fmla="*/ 851360 h 2654282"/>
              <a:gd name="connsiteX4-419" fmla="*/ 1384251 w 3217557"/>
              <a:gd name="connsiteY4-420" fmla="*/ 661544 h 2654282"/>
              <a:gd name="connsiteX5-421" fmla="*/ 1993421 w 3217557"/>
              <a:gd name="connsiteY5-422" fmla="*/ 661544 h 2654282"/>
              <a:gd name="connsiteX6-423" fmla="*/ 2183237 w 3217557"/>
              <a:gd name="connsiteY6-424" fmla="*/ 851360 h 2654282"/>
              <a:gd name="connsiteX7-425" fmla="*/ 1993421 w 3217557"/>
              <a:gd name="connsiteY7-426" fmla="*/ 1041176 h 2654282"/>
              <a:gd name="connsiteX8-427" fmla="*/ 1803605 w 3217557"/>
              <a:gd name="connsiteY8-428" fmla="*/ 851360 h 2654282"/>
              <a:gd name="connsiteX9-429" fmla="*/ 1993421 w 3217557"/>
              <a:gd name="connsiteY9-430" fmla="*/ 661544 h 2654282"/>
              <a:gd name="connsiteX10-431" fmla="*/ 2602591 w 3217557"/>
              <a:gd name="connsiteY10-432" fmla="*/ 661544 h 2654282"/>
              <a:gd name="connsiteX11-433" fmla="*/ 2792407 w 3217557"/>
              <a:gd name="connsiteY11-434" fmla="*/ 851360 h 2654282"/>
              <a:gd name="connsiteX12-435" fmla="*/ 2602591 w 3217557"/>
              <a:gd name="connsiteY12-436" fmla="*/ 1041176 h 2654282"/>
              <a:gd name="connsiteX13-437" fmla="*/ 2412775 w 3217557"/>
              <a:gd name="connsiteY13-438" fmla="*/ 851360 h 2654282"/>
              <a:gd name="connsiteX14-439" fmla="*/ 2602591 w 3217557"/>
              <a:gd name="connsiteY14-440" fmla="*/ 661544 h 2654282"/>
              <a:gd name="connsiteX15-441" fmla="*/ 677114 w 3217557"/>
              <a:gd name="connsiteY15-442" fmla="*/ 569491 h 2654282"/>
              <a:gd name="connsiteX16-443" fmla="*/ 330916 w 3217557"/>
              <a:gd name="connsiteY16-444" fmla="*/ 569491 h 2654282"/>
              <a:gd name="connsiteX17-445" fmla="*/ 0 w 3217557"/>
              <a:gd name="connsiteY17-446" fmla="*/ 900407 h 2654282"/>
              <a:gd name="connsiteX18-447" fmla="*/ 0 w 3217557"/>
              <a:gd name="connsiteY18-448" fmla="*/ 1952009 h 2654282"/>
              <a:gd name="connsiteX19-449" fmla="*/ 330916 w 3217557"/>
              <a:gd name="connsiteY19-450" fmla="*/ 2282925 h 2654282"/>
              <a:gd name="connsiteX20-451" fmla="*/ 711670 w 3217557"/>
              <a:gd name="connsiteY20-452" fmla="*/ 2282925 h 2654282"/>
              <a:gd name="connsiteX21-453" fmla="*/ 275077 w 3217557"/>
              <a:gd name="connsiteY21-454" fmla="*/ 2654282 h 2654282"/>
              <a:gd name="connsiteX22-455" fmla="*/ 1294529 w 3217557"/>
              <a:gd name="connsiteY22-456" fmla="*/ 2282925 h 2654282"/>
              <a:gd name="connsiteX23-457" fmla="*/ 2117356 w 3217557"/>
              <a:gd name="connsiteY23-458" fmla="*/ 2282925 h 2654282"/>
              <a:gd name="connsiteX24-459" fmla="*/ 2418395 w 3217557"/>
              <a:gd name="connsiteY24-460" fmla="*/ 2087951 h 2654282"/>
              <a:gd name="connsiteX25-461" fmla="*/ 1830857 w 3217557"/>
              <a:gd name="connsiteY25-462" fmla="*/ 1799347 h 2654282"/>
              <a:gd name="connsiteX26-463" fmla="*/ 1008030 w 3217557"/>
              <a:gd name="connsiteY26-464" fmla="*/ 1799347 h 2654282"/>
              <a:gd name="connsiteX27-465" fmla="*/ 677114 w 3217557"/>
              <a:gd name="connsiteY27-466" fmla="*/ 1468431 h 2654282"/>
              <a:gd name="connsiteX28-467" fmla="*/ 677114 w 3217557"/>
              <a:gd name="connsiteY28-468" fmla="*/ 569491 h 2654282"/>
              <a:gd name="connsiteX29-469" fmla="*/ 2886641 w 3217557"/>
              <a:gd name="connsiteY29-470" fmla="*/ 0 h 2654282"/>
              <a:gd name="connsiteX30-471" fmla="*/ 1100201 w 3217557"/>
              <a:gd name="connsiteY30-472" fmla="*/ 0 h 2654282"/>
              <a:gd name="connsiteX31-473" fmla="*/ 769285 w 3217557"/>
              <a:gd name="connsiteY31-474" fmla="*/ 330916 h 2654282"/>
              <a:gd name="connsiteX32-475" fmla="*/ 769285 w 3217557"/>
              <a:gd name="connsiteY32-476" fmla="*/ 1382518 h 2654282"/>
              <a:gd name="connsiteX33-477" fmla="*/ 1100201 w 3217557"/>
              <a:gd name="connsiteY33-478" fmla="*/ 1713434 h 2654282"/>
              <a:gd name="connsiteX34-479" fmla="*/ 1923028 w 3217557"/>
              <a:gd name="connsiteY34-480" fmla="*/ 1713434 h 2654282"/>
              <a:gd name="connsiteX35-481" fmla="*/ 3078958 w 3217557"/>
              <a:gd name="connsiteY35-482" fmla="*/ 2077967 h 2654282"/>
              <a:gd name="connsiteX36-483" fmla="*/ 2505887 w 3217557"/>
              <a:gd name="connsiteY36-484" fmla="*/ 1713434 h 2654282"/>
              <a:gd name="connsiteX37-485" fmla="*/ 2886641 w 3217557"/>
              <a:gd name="connsiteY37-486" fmla="*/ 1713434 h 2654282"/>
              <a:gd name="connsiteX38-487" fmla="*/ 3217557 w 3217557"/>
              <a:gd name="connsiteY38-488" fmla="*/ 1382518 h 2654282"/>
              <a:gd name="connsiteX39-489" fmla="*/ 3217557 w 3217557"/>
              <a:gd name="connsiteY39-490" fmla="*/ 330916 h 2654282"/>
              <a:gd name="connsiteX40-491" fmla="*/ 2886641 w 3217557"/>
              <a:gd name="connsiteY40-492" fmla="*/ 0 h 2654282"/>
              <a:gd name="connsiteX0-493" fmla="*/ 1384251 w 3217557"/>
              <a:gd name="connsiteY0-494" fmla="*/ 661544 h 2654282"/>
              <a:gd name="connsiteX1-495" fmla="*/ 1574067 w 3217557"/>
              <a:gd name="connsiteY1-496" fmla="*/ 851360 h 2654282"/>
              <a:gd name="connsiteX2-497" fmla="*/ 1384251 w 3217557"/>
              <a:gd name="connsiteY2-498" fmla="*/ 1041176 h 2654282"/>
              <a:gd name="connsiteX3-499" fmla="*/ 1194435 w 3217557"/>
              <a:gd name="connsiteY3-500" fmla="*/ 851360 h 2654282"/>
              <a:gd name="connsiteX4-501" fmla="*/ 1384251 w 3217557"/>
              <a:gd name="connsiteY4-502" fmla="*/ 661544 h 2654282"/>
              <a:gd name="connsiteX5-503" fmla="*/ 1993421 w 3217557"/>
              <a:gd name="connsiteY5-504" fmla="*/ 661544 h 2654282"/>
              <a:gd name="connsiteX6-505" fmla="*/ 2183237 w 3217557"/>
              <a:gd name="connsiteY6-506" fmla="*/ 851360 h 2654282"/>
              <a:gd name="connsiteX7-507" fmla="*/ 1993421 w 3217557"/>
              <a:gd name="connsiteY7-508" fmla="*/ 1041176 h 2654282"/>
              <a:gd name="connsiteX8-509" fmla="*/ 1803605 w 3217557"/>
              <a:gd name="connsiteY8-510" fmla="*/ 851360 h 2654282"/>
              <a:gd name="connsiteX9-511" fmla="*/ 1993421 w 3217557"/>
              <a:gd name="connsiteY9-512" fmla="*/ 661544 h 2654282"/>
              <a:gd name="connsiteX10-513" fmla="*/ 2602591 w 3217557"/>
              <a:gd name="connsiteY10-514" fmla="*/ 661544 h 2654282"/>
              <a:gd name="connsiteX11-515" fmla="*/ 2792407 w 3217557"/>
              <a:gd name="connsiteY11-516" fmla="*/ 851360 h 2654282"/>
              <a:gd name="connsiteX12-517" fmla="*/ 2602591 w 3217557"/>
              <a:gd name="connsiteY12-518" fmla="*/ 1041176 h 2654282"/>
              <a:gd name="connsiteX13-519" fmla="*/ 2412775 w 3217557"/>
              <a:gd name="connsiteY13-520" fmla="*/ 851360 h 2654282"/>
              <a:gd name="connsiteX14-521" fmla="*/ 2602591 w 3217557"/>
              <a:gd name="connsiteY14-522" fmla="*/ 661544 h 2654282"/>
              <a:gd name="connsiteX15-523" fmla="*/ 677114 w 3217557"/>
              <a:gd name="connsiteY15-524" fmla="*/ 569491 h 2654282"/>
              <a:gd name="connsiteX16-525" fmla="*/ 330916 w 3217557"/>
              <a:gd name="connsiteY16-526" fmla="*/ 569491 h 2654282"/>
              <a:gd name="connsiteX17-527" fmla="*/ 0 w 3217557"/>
              <a:gd name="connsiteY17-528" fmla="*/ 900407 h 2654282"/>
              <a:gd name="connsiteX18-529" fmla="*/ 0 w 3217557"/>
              <a:gd name="connsiteY18-530" fmla="*/ 1952009 h 2654282"/>
              <a:gd name="connsiteX19-531" fmla="*/ 330916 w 3217557"/>
              <a:gd name="connsiteY19-532" fmla="*/ 2282925 h 2654282"/>
              <a:gd name="connsiteX20-533" fmla="*/ 711670 w 3217557"/>
              <a:gd name="connsiteY20-534" fmla="*/ 2282925 h 2654282"/>
              <a:gd name="connsiteX21-535" fmla="*/ 275077 w 3217557"/>
              <a:gd name="connsiteY21-536" fmla="*/ 2654282 h 2654282"/>
              <a:gd name="connsiteX22-537" fmla="*/ 1294529 w 3217557"/>
              <a:gd name="connsiteY22-538" fmla="*/ 2282925 h 2654282"/>
              <a:gd name="connsiteX23-539" fmla="*/ 2117356 w 3217557"/>
              <a:gd name="connsiteY23-540" fmla="*/ 2282925 h 2654282"/>
              <a:gd name="connsiteX24-541" fmla="*/ 2418395 w 3217557"/>
              <a:gd name="connsiteY24-542" fmla="*/ 2087951 h 2654282"/>
              <a:gd name="connsiteX25-543" fmla="*/ 1830857 w 3217557"/>
              <a:gd name="connsiteY25-544" fmla="*/ 1799347 h 2654282"/>
              <a:gd name="connsiteX26-545" fmla="*/ 1008030 w 3217557"/>
              <a:gd name="connsiteY26-546" fmla="*/ 1799347 h 2654282"/>
              <a:gd name="connsiteX27-547" fmla="*/ 677114 w 3217557"/>
              <a:gd name="connsiteY27-548" fmla="*/ 1468431 h 2654282"/>
              <a:gd name="connsiteX28-549" fmla="*/ 677114 w 3217557"/>
              <a:gd name="connsiteY28-550" fmla="*/ 569491 h 2654282"/>
              <a:gd name="connsiteX29-551" fmla="*/ 2886641 w 3217557"/>
              <a:gd name="connsiteY29-552" fmla="*/ 0 h 2654282"/>
              <a:gd name="connsiteX30-553" fmla="*/ 1100201 w 3217557"/>
              <a:gd name="connsiteY30-554" fmla="*/ 0 h 2654282"/>
              <a:gd name="connsiteX31-555" fmla="*/ 769285 w 3217557"/>
              <a:gd name="connsiteY31-556" fmla="*/ 330916 h 2654282"/>
              <a:gd name="connsiteX32-557" fmla="*/ 769285 w 3217557"/>
              <a:gd name="connsiteY32-558" fmla="*/ 1382518 h 2654282"/>
              <a:gd name="connsiteX33-559" fmla="*/ 1100201 w 3217557"/>
              <a:gd name="connsiteY33-560" fmla="*/ 1713434 h 2654282"/>
              <a:gd name="connsiteX34-561" fmla="*/ 1923028 w 3217557"/>
              <a:gd name="connsiteY34-562" fmla="*/ 1713434 h 2654282"/>
              <a:gd name="connsiteX35-563" fmla="*/ 3078958 w 3217557"/>
              <a:gd name="connsiteY35-564" fmla="*/ 2077967 h 2654282"/>
              <a:gd name="connsiteX36-565" fmla="*/ 2505887 w 3217557"/>
              <a:gd name="connsiteY36-566" fmla="*/ 1713434 h 2654282"/>
              <a:gd name="connsiteX37-567" fmla="*/ 2886641 w 3217557"/>
              <a:gd name="connsiteY37-568" fmla="*/ 1713434 h 2654282"/>
              <a:gd name="connsiteX38-569" fmla="*/ 3217557 w 3217557"/>
              <a:gd name="connsiteY38-570" fmla="*/ 1382518 h 2654282"/>
              <a:gd name="connsiteX39-571" fmla="*/ 3217557 w 3217557"/>
              <a:gd name="connsiteY39-572" fmla="*/ 330916 h 2654282"/>
              <a:gd name="connsiteX40-573" fmla="*/ 2886641 w 3217557"/>
              <a:gd name="connsiteY40-574" fmla="*/ 0 h 2654282"/>
              <a:gd name="connsiteX0-575" fmla="*/ 1384251 w 3217557"/>
              <a:gd name="connsiteY0-576" fmla="*/ 661544 h 2654282"/>
              <a:gd name="connsiteX1-577" fmla="*/ 1574067 w 3217557"/>
              <a:gd name="connsiteY1-578" fmla="*/ 851360 h 2654282"/>
              <a:gd name="connsiteX2-579" fmla="*/ 1384251 w 3217557"/>
              <a:gd name="connsiteY2-580" fmla="*/ 1041176 h 2654282"/>
              <a:gd name="connsiteX3-581" fmla="*/ 1194435 w 3217557"/>
              <a:gd name="connsiteY3-582" fmla="*/ 851360 h 2654282"/>
              <a:gd name="connsiteX4-583" fmla="*/ 1384251 w 3217557"/>
              <a:gd name="connsiteY4-584" fmla="*/ 661544 h 2654282"/>
              <a:gd name="connsiteX5-585" fmla="*/ 1993421 w 3217557"/>
              <a:gd name="connsiteY5-586" fmla="*/ 661544 h 2654282"/>
              <a:gd name="connsiteX6-587" fmla="*/ 2183237 w 3217557"/>
              <a:gd name="connsiteY6-588" fmla="*/ 851360 h 2654282"/>
              <a:gd name="connsiteX7-589" fmla="*/ 1993421 w 3217557"/>
              <a:gd name="connsiteY7-590" fmla="*/ 1041176 h 2654282"/>
              <a:gd name="connsiteX8-591" fmla="*/ 1803605 w 3217557"/>
              <a:gd name="connsiteY8-592" fmla="*/ 851360 h 2654282"/>
              <a:gd name="connsiteX9-593" fmla="*/ 1993421 w 3217557"/>
              <a:gd name="connsiteY9-594" fmla="*/ 661544 h 2654282"/>
              <a:gd name="connsiteX10-595" fmla="*/ 2602591 w 3217557"/>
              <a:gd name="connsiteY10-596" fmla="*/ 661544 h 2654282"/>
              <a:gd name="connsiteX11-597" fmla="*/ 2792407 w 3217557"/>
              <a:gd name="connsiteY11-598" fmla="*/ 851360 h 2654282"/>
              <a:gd name="connsiteX12-599" fmla="*/ 2602591 w 3217557"/>
              <a:gd name="connsiteY12-600" fmla="*/ 1041176 h 2654282"/>
              <a:gd name="connsiteX13-601" fmla="*/ 2412775 w 3217557"/>
              <a:gd name="connsiteY13-602" fmla="*/ 851360 h 2654282"/>
              <a:gd name="connsiteX14-603" fmla="*/ 2602591 w 3217557"/>
              <a:gd name="connsiteY14-604" fmla="*/ 661544 h 2654282"/>
              <a:gd name="connsiteX15-605" fmla="*/ 677114 w 3217557"/>
              <a:gd name="connsiteY15-606" fmla="*/ 569491 h 2654282"/>
              <a:gd name="connsiteX16-607" fmla="*/ 330916 w 3217557"/>
              <a:gd name="connsiteY16-608" fmla="*/ 569491 h 2654282"/>
              <a:gd name="connsiteX17-609" fmla="*/ 0 w 3217557"/>
              <a:gd name="connsiteY17-610" fmla="*/ 900407 h 2654282"/>
              <a:gd name="connsiteX18-611" fmla="*/ 0 w 3217557"/>
              <a:gd name="connsiteY18-612" fmla="*/ 1952009 h 2654282"/>
              <a:gd name="connsiteX19-613" fmla="*/ 330916 w 3217557"/>
              <a:gd name="connsiteY19-614" fmla="*/ 2282925 h 2654282"/>
              <a:gd name="connsiteX20-615" fmla="*/ 711670 w 3217557"/>
              <a:gd name="connsiteY20-616" fmla="*/ 2282925 h 2654282"/>
              <a:gd name="connsiteX21-617" fmla="*/ 275077 w 3217557"/>
              <a:gd name="connsiteY21-618" fmla="*/ 2654282 h 2654282"/>
              <a:gd name="connsiteX22-619" fmla="*/ 1294529 w 3217557"/>
              <a:gd name="connsiteY22-620" fmla="*/ 2282925 h 2654282"/>
              <a:gd name="connsiteX23-621" fmla="*/ 2117356 w 3217557"/>
              <a:gd name="connsiteY23-622" fmla="*/ 2282925 h 2654282"/>
              <a:gd name="connsiteX24-623" fmla="*/ 2418395 w 3217557"/>
              <a:gd name="connsiteY24-624" fmla="*/ 2087951 h 2654282"/>
              <a:gd name="connsiteX25-625" fmla="*/ 1830857 w 3217557"/>
              <a:gd name="connsiteY25-626" fmla="*/ 1799347 h 2654282"/>
              <a:gd name="connsiteX26-627" fmla="*/ 1008030 w 3217557"/>
              <a:gd name="connsiteY26-628" fmla="*/ 1799347 h 2654282"/>
              <a:gd name="connsiteX27-629" fmla="*/ 677114 w 3217557"/>
              <a:gd name="connsiteY27-630" fmla="*/ 1468431 h 2654282"/>
              <a:gd name="connsiteX28-631" fmla="*/ 677114 w 3217557"/>
              <a:gd name="connsiteY28-632" fmla="*/ 569491 h 2654282"/>
              <a:gd name="connsiteX29-633" fmla="*/ 2886641 w 3217557"/>
              <a:gd name="connsiteY29-634" fmla="*/ 0 h 2654282"/>
              <a:gd name="connsiteX30-635" fmla="*/ 1100201 w 3217557"/>
              <a:gd name="connsiteY30-636" fmla="*/ 0 h 2654282"/>
              <a:gd name="connsiteX31-637" fmla="*/ 769285 w 3217557"/>
              <a:gd name="connsiteY31-638" fmla="*/ 330916 h 2654282"/>
              <a:gd name="connsiteX32-639" fmla="*/ 769285 w 3217557"/>
              <a:gd name="connsiteY32-640" fmla="*/ 1382518 h 2654282"/>
              <a:gd name="connsiteX33-641" fmla="*/ 1100201 w 3217557"/>
              <a:gd name="connsiteY33-642" fmla="*/ 1713434 h 2654282"/>
              <a:gd name="connsiteX34-643" fmla="*/ 1923028 w 3217557"/>
              <a:gd name="connsiteY34-644" fmla="*/ 1713434 h 2654282"/>
              <a:gd name="connsiteX35-645" fmla="*/ 3078958 w 3217557"/>
              <a:gd name="connsiteY35-646" fmla="*/ 2077967 h 2654282"/>
              <a:gd name="connsiteX36-647" fmla="*/ 2505887 w 3217557"/>
              <a:gd name="connsiteY36-648" fmla="*/ 1713434 h 2654282"/>
              <a:gd name="connsiteX37-649" fmla="*/ 2886641 w 3217557"/>
              <a:gd name="connsiteY37-650" fmla="*/ 1713434 h 2654282"/>
              <a:gd name="connsiteX38-651" fmla="*/ 3217557 w 3217557"/>
              <a:gd name="connsiteY38-652" fmla="*/ 1382518 h 2654282"/>
              <a:gd name="connsiteX39-653" fmla="*/ 3217557 w 3217557"/>
              <a:gd name="connsiteY39-654" fmla="*/ 330916 h 2654282"/>
              <a:gd name="connsiteX40-655" fmla="*/ 2886641 w 3217557"/>
              <a:gd name="connsiteY40-656" fmla="*/ 0 h 2654282"/>
              <a:gd name="connsiteX0-657" fmla="*/ 1384251 w 3217557"/>
              <a:gd name="connsiteY0-658" fmla="*/ 661544 h 2654282"/>
              <a:gd name="connsiteX1-659" fmla="*/ 1574067 w 3217557"/>
              <a:gd name="connsiteY1-660" fmla="*/ 851360 h 2654282"/>
              <a:gd name="connsiteX2-661" fmla="*/ 1384251 w 3217557"/>
              <a:gd name="connsiteY2-662" fmla="*/ 1041176 h 2654282"/>
              <a:gd name="connsiteX3-663" fmla="*/ 1194435 w 3217557"/>
              <a:gd name="connsiteY3-664" fmla="*/ 851360 h 2654282"/>
              <a:gd name="connsiteX4-665" fmla="*/ 1384251 w 3217557"/>
              <a:gd name="connsiteY4-666" fmla="*/ 661544 h 2654282"/>
              <a:gd name="connsiteX5-667" fmla="*/ 1993421 w 3217557"/>
              <a:gd name="connsiteY5-668" fmla="*/ 661544 h 2654282"/>
              <a:gd name="connsiteX6-669" fmla="*/ 2183237 w 3217557"/>
              <a:gd name="connsiteY6-670" fmla="*/ 851360 h 2654282"/>
              <a:gd name="connsiteX7-671" fmla="*/ 1993421 w 3217557"/>
              <a:gd name="connsiteY7-672" fmla="*/ 1041176 h 2654282"/>
              <a:gd name="connsiteX8-673" fmla="*/ 1803605 w 3217557"/>
              <a:gd name="connsiteY8-674" fmla="*/ 851360 h 2654282"/>
              <a:gd name="connsiteX9-675" fmla="*/ 1993421 w 3217557"/>
              <a:gd name="connsiteY9-676" fmla="*/ 661544 h 2654282"/>
              <a:gd name="connsiteX10-677" fmla="*/ 2602591 w 3217557"/>
              <a:gd name="connsiteY10-678" fmla="*/ 661544 h 2654282"/>
              <a:gd name="connsiteX11-679" fmla="*/ 2792407 w 3217557"/>
              <a:gd name="connsiteY11-680" fmla="*/ 851360 h 2654282"/>
              <a:gd name="connsiteX12-681" fmla="*/ 2602591 w 3217557"/>
              <a:gd name="connsiteY12-682" fmla="*/ 1041176 h 2654282"/>
              <a:gd name="connsiteX13-683" fmla="*/ 2412775 w 3217557"/>
              <a:gd name="connsiteY13-684" fmla="*/ 851360 h 2654282"/>
              <a:gd name="connsiteX14-685" fmla="*/ 2602591 w 3217557"/>
              <a:gd name="connsiteY14-686" fmla="*/ 661544 h 2654282"/>
              <a:gd name="connsiteX15-687" fmla="*/ 677114 w 3217557"/>
              <a:gd name="connsiteY15-688" fmla="*/ 569491 h 2654282"/>
              <a:gd name="connsiteX16-689" fmla="*/ 330916 w 3217557"/>
              <a:gd name="connsiteY16-690" fmla="*/ 569491 h 2654282"/>
              <a:gd name="connsiteX17-691" fmla="*/ 0 w 3217557"/>
              <a:gd name="connsiteY17-692" fmla="*/ 900407 h 2654282"/>
              <a:gd name="connsiteX18-693" fmla="*/ 0 w 3217557"/>
              <a:gd name="connsiteY18-694" fmla="*/ 1952009 h 2654282"/>
              <a:gd name="connsiteX19-695" fmla="*/ 330916 w 3217557"/>
              <a:gd name="connsiteY19-696" fmla="*/ 2282925 h 2654282"/>
              <a:gd name="connsiteX20-697" fmla="*/ 711670 w 3217557"/>
              <a:gd name="connsiteY20-698" fmla="*/ 2282925 h 2654282"/>
              <a:gd name="connsiteX21-699" fmla="*/ 275077 w 3217557"/>
              <a:gd name="connsiteY21-700" fmla="*/ 2654282 h 2654282"/>
              <a:gd name="connsiteX22-701" fmla="*/ 1294529 w 3217557"/>
              <a:gd name="connsiteY22-702" fmla="*/ 2282925 h 2654282"/>
              <a:gd name="connsiteX23-703" fmla="*/ 2117356 w 3217557"/>
              <a:gd name="connsiteY23-704" fmla="*/ 2282925 h 2654282"/>
              <a:gd name="connsiteX24-705" fmla="*/ 2418395 w 3217557"/>
              <a:gd name="connsiteY24-706" fmla="*/ 2087951 h 2654282"/>
              <a:gd name="connsiteX25-707" fmla="*/ 1830857 w 3217557"/>
              <a:gd name="connsiteY25-708" fmla="*/ 1799347 h 2654282"/>
              <a:gd name="connsiteX26-709" fmla="*/ 1008030 w 3217557"/>
              <a:gd name="connsiteY26-710" fmla="*/ 1799347 h 2654282"/>
              <a:gd name="connsiteX27-711" fmla="*/ 677114 w 3217557"/>
              <a:gd name="connsiteY27-712" fmla="*/ 1468431 h 2654282"/>
              <a:gd name="connsiteX28-713" fmla="*/ 677114 w 3217557"/>
              <a:gd name="connsiteY28-714" fmla="*/ 569491 h 2654282"/>
              <a:gd name="connsiteX29-715" fmla="*/ 2886641 w 3217557"/>
              <a:gd name="connsiteY29-716" fmla="*/ 0 h 2654282"/>
              <a:gd name="connsiteX30-717" fmla="*/ 1100201 w 3217557"/>
              <a:gd name="connsiteY30-718" fmla="*/ 0 h 2654282"/>
              <a:gd name="connsiteX31-719" fmla="*/ 769285 w 3217557"/>
              <a:gd name="connsiteY31-720" fmla="*/ 330916 h 2654282"/>
              <a:gd name="connsiteX32-721" fmla="*/ 769285 w 3217557"/>
              <a:gd name="connsiteY32-722" fmla="*/ 1382518 h 2654282"/>
              <a:gd name="connsiteX33-723" fmla="*/ 1100201 w 3217557"/>
              <a:gd name="connsiteY33-724" fmla="*/ 1713434 h 2654282"/>
              <a:gd name="connsiteX34-725" fmla="*/ 1923028 w 3217557"/>
              <a:gd name="connsiteY34-726" fmla="*/ 1713434 h 2654282"/>
              <a:gd name="connsiteX35-727" fmla="*/ 3078958 w 3217557"/>
              <a:gd name="connsiteY35-728" fmla="*/ 2077967 h 2654282"/>
              <a:gd name="connsiteX36-729" fmla="*/ 2505887 w 3217557"/>
              <a:gd name="connsiteY36-730" fmla="*/ 1713434 h 2654282"/>
              <a:gd name="connsiteX37-731" fmla="*/ 2886641 w 3217557"/>
              <a:gd name="connsiteY37-732" fmla="*/ 1713434 h 2654282"/>
              <a:gd name="connsiteX38-733" fmla="*/ 3217557 w 3217557"/>
              <a:gd name="connsiteY38-734" fmla="*/ 1382518 h 2654282"/>
              <a:gd name="connsiteX39-735" fmla="*/ 3217557 w 3217557"/>
              <a:gd name="connsiteY39-736" fmla="*/ 330916 h 2654282"/>
              <a:gd name="connsiteX40-737" fmla="*/ 2886641 w 3217557"/>
              <a:gd name="connsiteY40-738" fmla="*/ 0 h 26542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ym typeface="+mn-lt"/>
            </a:endParaRPr>
          </a:p>
        </p:txBody>
      </p:sp>
      <p:sp>
        <p:nvSpPr>
          <p:cNvPr id="60" name="矩形 59"/>
          <p:cNvSpPr/>
          <p:nvPr/>
        </p:nvSpPr>
        <p:spPr>
          <a:xfrm>
            <a:off x="668020" y="3335020"/>
            <a:ext cx="2620010" cy="583565"/>
          </a:xfrm>
          <a:prstGeom prst="rect">
            <a:avLst/>
          </a:prstGeom>
        </p:spPr>
        <p:txBody>
          <a:bodyPr wrap="square">
            <a:spAutoFit/>
          </a:bodyPr>
          <a:p>
            <a:pPr algn="just"/>
            <a:r>
              <a:rPr lang="en-US" altLang="zh-CN" sz="1600" b="1" dirty="0">
                <a:latin typeface="Livvic" charset="0"/>
                <a:cs typeface="Livvic" charset="0"/>
                <a:sym typeface="+mn-lt"/>
              </a:rPr>
              <a:t>Business </a:t>
            </a:r>
            <a:endParaRPr lang="en-US" altLang="zh-CN" sz="1600" b="1" dirty="0">
              <a:latin typeface="Livvic" charset="0"/>
              <a:cs typeface="Livvic" charset="0"/>
              <a:sym typeface="+mn-lt"/>
            </a:endParaRPr>
          </a:p>
          <a:p>
            <a:pPr algn="just"/>
            <a:r>
              <a:rPr lang="en-US" altLang="zh-CN" sz="1600" b="1" dirty="0">
                <a:latin typeface="Livvic" charset="0"/>
                <a:cs typeface="Livvic" charset="0"/>
                <a:sym typeface="+mn-lt"/>
              </a:rPr>
              <a:t>Understanding</a:t>
            </a:r>
            <a:endParaRPr lang="en-US" altLang="zh-CN" sz="1600" b="1" dirty="0">
              <a:latin typeface="Livvic" charset="0"/>
              <a:cs typeface="Livvic" charset="0"/>
              <a:sym typeface="+mn-lt"/>
            </a:endParaRPr>
          </a:p>
        </p:txBody>
      </p:sp>
      <p:sp>
        <p:nvSpPr>
          <p:cNvPr id="2" name="矩形 59"/>
          <p:cNvSpPr/>
          <p:nvPr/>
        </p:nvSpPr>
        <p:spPr>
          <a:xfrm>
            <a:off x="2624455" y="5379085"/>
            <a:ext cx="2613025" cy="337185"/>
          </a:xfrm>
          <a:prstGeom prst="rect">
            <a:avLst/>
          </a:prstGeom>
        </p:spPr>
        <p:txBody>
          <a:bodyPr wrap="square">
            <a:spAutoFit/>
          </a:bodyPr>
          <a:p>
            <a:pPr algn="just"/>
            <a:r>
              <a:rPr lang="en-US" altLang="zh-CN" sz="1600" b="1" dirty="0">
                <a:latin typeface="Livvic" charset="0"/>
                <a:cs typeface="Livvic" charset="0"/>
                <a:sym typeface="+mn-lt"/>
              </a:rPr>
              <a:t>Data Understanding</a:t>
            </a:r>
            <a:endParaRPr lang="en-US" altLang="zh-CN" sz="1600" b="1" dirty="0">
              <a:latin typeface="Livvic" charset="0"/>
              <a:cs typeface="Livvic" charset="0"/>
              <a:sym typeface="+mn-lt"/>
            </a:endParaRPr>
          </a:p>
        </p:txBody>
      </p:sp>
      <p:sp>
        <p:nvSpPr>
          <p:cNvPr id="3" name="矩形 59"/>
          <p:cNvSpPr/>
          <p:nvPr/>
        </p:nvSpPr>
        <p:spPr>
          <a:xfrm>
            <a:off x="3580765" y="2108200"/>
            <a:ext cx="3536950" cy="337185"/>
          </a:xfrm>
          <a:prstGeom prst="rect">
            <a:avLst/>
          </a:prstGeom>
        </p:spPr>
        <p:txBody>
          <a:bodyPr wrap="square">
            <a:spAutoFit/>
          </a:bodyPr>
          <a:p>
            <a:pPr algn="just"/>
            <a:r>
              <a:rPr lang="en-US" altLang="zh-CN" sz="1600" b="1" dirty="0">
                <a:latin typeface="Livvic" charset="0"/>
                <a:cs typeface="Livvic" charset="0"/>
                <a:sym typeface="+mn-lt"/>
              </a:rPr>
              <a:t>Data Preprocessing</a:t>
            </a:r>
            <a:endParaRPr lang="en-US" altLang="zh-CN" sz="1600" b="1" dirty="0">
              <a:latin typeface="Livvic" charset="0"/>
              <a:cs typeface="Livvic" charset="0"/>
              <a:sym typeface="+mn-lt"/>
            </a:endParaRPr>
          </a:p>
        </p:txBody>
      </p:sp>
      <p:sp>
        <p:nvSpPr>
          <p:cNvPr id="7" name="矩形 59"/>
          <p:cNvSpPr/>
          <p:nvPr/>
        </p:nvSpPr>
        <p:spPr>
          <a:xfrm>
            <a:off x="5423535" y="5379085"/>
            <a:ext cx="2456180" cy="583565"/>
          </a:xfrm>
          <a:prstGeom prst="rect">
            <a:avLst/>
          </a:prstGeom>
        </p:spPr>
        <p:txBody>
          <a:bodyPr wrap="square">
            <a:spAutoFit/>
          </a:bodyPr>
          <a:p>
            <a:pPr algn="just"/>
            <a:r>
              <a:rPr lang="en-US" altLang="zh-CN" sz="1600" b="1" dirty="0">
                <a:latin typeface="Livvic" charset="0"/>
                <a:cs typeface="Livvic" charset="0"/>
                <a:sym typeface="+mn-lt"/>
              </a:rPr>
              <a:t>Exploratory Data Analysis</a:t>
            </a:r>
            <a:endParaRPr lang="en-US" altLang="zh-CN" sz="1600" b="1" dirty="0">
              <a:latin typeface="Livvic" charset="0"/>
              <a:cs typeface="Livvic" charset="0"/>
              <a:sym typeface="+mn-lt"/>
            </a:endParaRPr>
          </a:p>
        </p:txBody>
      </p:sp>
      <p:sp>
        <p:nvSpPr>
          <p:cNvPr id="8" name="矩形 35"/>
          <p:cNvSpPr/>
          <p:nvPr/>
        </p:nvSpPr>
        <p:spPr>
          <a:xfrm>
            <a:off x="2346960" y="3994785"/>
            <a:ext cx="1101090" cy="337185"/>
          </a:xfrm>
          <a:prstGeom prst="rect">
            <a:avLst/>
          </a:prstGeom>
        </p:spPr>
        <p:txBody>
          <a:bodyPr wrap="square">
            <a:spAutoFit/>
          </a:bodyPr>
          <a:p>
            <a:r>
              <a:rPr lang="en-US" altLang="zh-CN" sz="1600" dirty="0">
                <a:latin typeface="Livvic" charset="0"/>
                <a:cs typeface="Livvic" charset="0"/>
                <a:sym typeface="+mn-lt"/>
              </a:rPr>
              <a:t>Step 1</a:t>
            </a:r>
            <a:endParaRPr lang="en-US" altLang="zh-CN" sz="1600" dirty="0">
              <a:latin typeface="Livvic" charset="0"/>
              <a:cs typeface="Livvic" charset="0"/>
              <a:sym typeface="+mn-lt"/>
            </a:endParaRPr>
          </a:p>
        </p:txBody>
      </p:sp>
      <p:sp>
        <p:nvSpPr>
          <p:cNvPr id="22" name="矩形 35"/>
          <p:cNvSpPr/>
          <p:nvPr/>
        </p:nvSpPr>
        <p:spPr>
          <a:xfrm>
            <a:off x="3889730" y="4815968"/>
            <a:ext cx="874395" cy="337185"/>
          </a:xfrm>
          <a:prstGeom prst="rect">
            <a:avLst/>
          </a:prstGeom>
        </p:spPr>
        <p:txBody>
          <a:bodyPr wrap="none">
            <a:spAutoFit/>
          </a:bodyPr>
          <a:p>
            <a:r>
              <a:rPr lang="en-US" altLang="zh-CN" sz="1600" dirty="0">
                <a:latin typeface="Livvic" charset="0"/>
                <a:cs typeface="Livvic" charset="0"/>
                <a:sym typeface="+mn-lt"/>
              </a:rPr>
              <a:t>Step 2</a:t>
            </a:r>
            <a:endParaRPr lang="en-US" altLang="zh-CN" sz="1600" dirty="0">
              <a:latin typeface="Livvic" charset="0"/>
              <a:cs typeface="Livvic" charset="0"/>
              <a:sym typeface="+mn-lt"/>
            </a:endParaRPr>
          </a:p>
        </p:txBody>
      </p:sp>
      <p:sp>
        <p:nvSpPr>
          <p:cNvPr id="28" name="矩形 35"/>
          <p:cNvSpPr/>
          <p:nvPr/>
        </p:nvSpPr>
        <p:spPr>
          <a:xfrm>
            <a:off x="4653000" y="2527428"/>
            <a:ext cx="831215" cy="337185"/>
          </a:xfrm>
          <a:prstGeom prst="rect">
            <a:avLst/>
          </a:prstGeom>
        </p:spPr>
        <p:txBody>
          <a:bodyPr wrap="none">
            <a:spAutoFit/>
          </a:bodyPr>
          <a:p>
            <a:r>
              <a:rPr lang="en-US" altLang="zh-CN" sz="1600" dirty="0">
                <a:latin typeface="Livvic" charset="0"/>
                <a:cs typeface="Livvic" charset="0"/>
                <a:sym typeface="+mn-lt"/>
              </a:rPr>
              <a:t>step 3</a:t>
            </a:r>
            <a:endParaRPr lang="en-US" altLang="zh-CN" sz="1600" dirty="0">
              <a:latin typeface="Livvic" charset="0"/>
              <a:cs typeface="Livvic" charset="0"/>
              <a:sym typeface="+mn-lt"/>
            </a:endParaRPr>
          </a:p>
        </p:txBody>
      </p:sp>
      <p:sp>
        <p:nvSpPr>
          <p:cNvPr id="29" name="矩形 35"/>
          <p:cNvSpPr/>
          <p:nvPr/>
        </p:nvSpPr>
        <p:spPr>
          <a:xfrm>
            <a:off x="5757265" y="4815968"/>
            <a:ext cx="874395" cy="337185"/>
          </a:xfrm>
          <a:prstGeom prst="rect">
            <a:avLst/>
          </a:prstGeom>
        </p:spPr>
        <p:txBody>
          <a:bodyPr wrap="none">
            <a:spAutoFit/>
          </a:bodyPr>
          <a:p>
            <a:r>
              <a:rPr lang="en-US" altLang="zh-CN" sz="1600" dirty="0">
                <a:latin typeface="Livvic" charset="0"/>
                <a:cs typeface="Livvic" charset="0"/>
                <a:sym typeface="+mn-lt"/>
              </a:rPr>
              <a:t>Step 4</a:t>
            </a:r>
            <a:endParaRPr lang="en-US" altLang="zh-CN" sz="1600" dirty="0">
              <a:latin typeface="Livvic" charset="0"/>
              <a:cs typeface="Livvic" charset="0"/>
              <a:sym typeface="+mn-lt"/>
            </a:endParaRPr>
          </a:p>
        </p:txBody>
      </p:sp>
      <p:sp>
        <p:nvSpPr>
          <p:cNvPr id="30" name="矩形 35"/>
          <p:cNvSpPr/>
          <p:nvPr/>
        </p:nvSpPr>
        <p:spPr>
          <a:xfrm>
            <a:off x="6643725" y="2527428"/>
            <a:ext cx="874395" cy="337185"/>
          </a:xfrm>
          <a:prstGeom prst="rect">
            <a:avLst/>
          </a:prstGeom>
        </p:spPr>
        <p:txBody>
          <a:bodyPr wrap="none">
            <a:spAutoFit/>
          </a:bodyPr>
          <a:p>
            <a:r>
              <a:rPr lang="en-US" altLang="zh-CN" sz="1600" dirty="0">
                <a:latin typeface="Livvic" charset="0"/>
                <a:cs typeface="Livvic" charset="0"/>
                <a:sym typeface="+mn-lt"/>
              </a:rPr>
              <a:t>Step 5</a:t>
            </a:r>
            <a:endParaRPr lang="en-US" altLang="zh-CN" sz="1600" dirty="0">
              <a:latin typeface="Livvic" charset="0"/>
              <a:cs typeface="Livvic" charset="0"/>
              <a:sym typeface="+mn-lt"/>
            </a:endParaRPr>
          </a:p>
        </p:txBody>
      </p:sp>
      <p:sp>
        <p:nvSpPr>
          <p:cNvPr id="31" name="矩形 59"/>
          <p:cNvSpPr/>
          <p:nvPr/>
        </p:nvSpPr>
        <p:spPr>
          <a:xfrm>
            <a:off x="6475730" y="2108200"/>
            <a:ext cx="3710305" cy="337185"/>
          </a:xfrm>
          <a:prstGeom prst="rect">
            <a:avLst/>
          </a:prstGeom>
        </p:spPr>
        <p:txBody>
          <a:bodyPr wrap="square">
            <a:spAutoFit/>
          </a:bodyPr>
          <a:p>
            <a:pPr algn="just"/>
            <a:r>
              <a:rPr lang="en-US" altLang="zh-CN" sz="1600" b="1" dirty="0">
                <a:latin typeface="Livvic" charset="0"/>
                <a:cs typeface="Livvic" charset="0"/>
                <a:sym typeface="+mn-lt"/>
              </a:rPr>
              <a:t>Feature Engineering</a:t>
            </a:r>
            <a:endParaRPr lang="en-US" altLang="zh-CN" sz="1600" dirty="0">
              <a:latin typeface="Livvic" charset="0"/>
              <a:cs typeface="Livvic" charset="0"/>
              <a:sym typeface="+mn-lt"/>
            </a:endParaRPr>
          </a:p>
        </p:txBody>
      </p:sp>
      <p:sp>
        <p:nvSpPr>
          <p:cNvPr id="32" name="文本框 1"/>
          <p:cNvSpPr txBox="1"/>
          <p:nvPr>
            <p:custDataLst>
              <p:tags r:id="rId1"/>
            </p:custDataLst>
          </p:nvPr>
        </p:nvSpPr>
        <p:spPr>
          <a:xfrm>
            <a:off x="2267479" y="475824"/>
            <a:ext cx="739161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rmAutofit fontScale="80000"/>
          </a:bodyPr>
          <a:lstStyle>
            <a:lvl1pPr algn="ctr" fontAlgn="base">
              <a:lnSpc>
                <a:spcPct val="90000"/>
              </a:lnSpc>
              <a:spcBef>
                <a:spcPct val="0"/>
              </a:spcBef>
              <a:spcAft>
                <a:spcPct val="0"/>
              </a:spcAft>
              <a:defRPr sz="28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5pPr>
            <a:lvl6pPr marL="457200" fontAlgn="base">
              <a:lnSpc>
                <a:spcPct val="90000"/>
              </a:lnSpc>
              <a:spcBef>
                <a:spcPct val="0"/>
              </a:spcBef>
              <a:spcAft>
                <a:spcPct val="0"/>
              </a:spcAft>
              <a:defRPr sz="3200">
                <a:latin typeface="Tempus Sans ITC" panose="04020404030D07020202" pitchFamily="82" charset="0"/>
                <a:ea typeface="YouYuan"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YouYuan"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YouYuan"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YouYuan" panose="02010509060101010101" pitchFamily="49" charset="-122"/>
              </a:defRPr>
            </a:lvl9pPr>
          </a:lstStyle>
          <a:p>
            <a:r>
              <a:rPr lang="en-US" altLang="zh-CN" sz="3200" b="1" dirty="0">
                <a:solidFill>
                  <a:schemeClr val="tx1">
                    <a:lumMod val="85000"/>
                    <a:lumOff val="15000"/>
                  </a:schemeClr>
                </a:solidFill>
                <a:latin typeface="carterone" charset="0"/>
                <a:cs typeface="carterone" charset="0"/>
                <a:sym typeface="+mn-lt"/>
              </a:rPr>
              <a:t>WORK FLOW</a:t>
            </a:r>
            <a:endParaRPr lang="en-US" altLang="zh-CN" sz="3200" b="1" dirty="0">
              <a:solidFill>
                <a:schemeClr val="tx1">
                  <a:lumMod val="85000"/>
                  <a:lumOff val="15000"/>
                </a:schemeClr>
              </a:solidFill>
              <a:latin typeface="carterone" charset="0"/>
              <a:cs typeface="carterone" charset="0"/>
              <a:sym typeface="+mn-lt"/>
            </a:endParaRPr>
          </a:p>
        </p:txBody>
      </p:sp>
      <p:sp>
        <p:nvSpPr>
          <p:cNvPr id="4" name="形状"/>
          <p:cNvSpPr>
            <a:spLocks noChangeAspect="1"/>
          </p:cNvSpPr>
          <p:nvPr/>
        </p:nvSpPr>
        <p:spPr>
          <a:xfrm flipH="1">
            <a:off x="7604125" y="3826510"/>
            <a:ext cx="872490" cy="848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b="1" dirty="0">
              <a:solidFill>
                <a:schemeClr val="bg1"/>
              </a:solidFill>
              <a:sym typeface="+mn-lt"/>
            </a:endParaRPr>
          </a:p>
        </p:txBody>
      </p:sp>
      <p:sp>
        <p:nvSpPr>
          <p:cNvPr id="33" name="形状"/>
          <p:cNvSpPr>
            <a:spLocks noChangeAspect="1"/>
          </p:cNvSpPr>
          <p:nvPr/>
        </p:nvSpPr>
        <p:spPr>
          <a:xfrm>
            <a:off x="7603490" y="3842385"/>
            <a:ext cx="873125" cy="807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b="1" dirty="0">
              <a:solidFill>
                <a:schemeClr val="bg1"/>
              </a:solidFill>
              <a:sym typeface="+mn-lt"/>
            </a:endParaRPr>
          </a:p>
        </p:txBody>
      </p:sp>
      <p:sp>
        <p:nvSpPr>
          <p:cNvPr id="34" name="形状"/>
          <p:cNvSpPr/>
          <p:nvPr/>
        </p:nvSpPr>
        <p:spPr>
          <a:xfrm rot="6003621" flipV="1">
            <a:off x="7514590" y="3834130"/>
            <a:ext cx="865505" cy="946785"/>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p>
            <a:pPr algn="ctr"/>
            <a:endParaRPr lang="en-US" sz="2400" dirty="0">
              <a:sym typeface="+mn-lt"/>
            </a:endParaRPr>
          </a:p>
        </p:txBody>
      </p:sp>
      <p:sp>
        <p:nvSpPr>
          <p:cNvPr id="35" name="Rectangle 15"/>
          <p:cNvSpPr/>
          <p:nvPr/>
        </p:nvSpPr>
        <p:spPr>
          <a:xfrm rot="5400000">
            <a:off x="5850961" y="3974657"/>
            <a:ext cx="357678" cy="357203"/>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a:sym typeface="+mn-lt"/>
            </a:endParaRPr>
          </a:p>
        </p:txBody>
      </p:sp>
      <p:sp>
        <p:nvSpPr>
          <p:cNvPr id="26" name="Rectangle 18"/>
          <p:cNvSpPr/>
          <p:nvPr/>
        </p:nvSpPr>
        <p:spPr>
          <a:xfrm>
            <a:off x="7795341" y="4056520"/>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ym typeface="+mn-lt"/>
            </a:endParaRPr>
          </a:p>
        </p:txBody>
      </p:sp>
      <p:sp>
        <p:nvSpPr>
          <p:cNvPr id="36" name="矩形 35"/>
          <p:cNvSpPr/>
          <p:nvPr/>
        </p:nvSpPr>
        <p:spPr>
          <a:xfrm>
            <a:off x="7706080" y="4845813"/>
            <a:ext cx="874395" cy="337185"/>
          </a:xfrm>
          <a:prstGeom prst="rect">
            <a:avLst/>
          </a:prstGeom>
        </p:spPr>
        <p:txBody>
          <a:bodyPr wrap="none">
            <a:spAutoFit/>
          </a:bodyPr>
          <a:p>
            <a:r>
              <a:rPr lang="en-US" altLang="zh-CN" sz="1600" dirty="0">
                <a:latin typeface="Livvic" charset="0"/>
                <a:cs typeface="Livvic" charset="0"/>
                <a:sym typeface="+mn-lt"/>
              </a:rPr>
              <a:t>Step 6</a:t>
            </a:r>
            <a:endParaRPr lang="en-US" altLang="zh-CN" sz="1600" dirty="0">
              <a:latin typeface="Livvic" charset="0"/>
              <a:cs typeface="Livvic" charset="0"/>
              <a:sym typeface="+mn-lt"/>
            </a:endParaRPr>
          </a:p>
        </p:txBody>
      </p:sp>
      <p:sp>
        <p:nvSpPr>
          <p:cNvPr id="37" name="矩形 59"/>
          <p:cNvSpPr/>
          <p:nvPr/>
        </p:nvSpPr>
        <p:spPr>
          <a:xfrm>
            <a:off x="8155305" y="5378450"/>
            <a:ext cx="1421130" cy="337185"/>
          </a:xfrm>
          <a:prstGeom prst="rect">
            <a:avLst/>
          </a:prstGeom>
        </p:spPr>
        <p:txBody>
          <a:bodyPr wrap="square">
            <a:spAutoFit/>
          </a:bodyPr>
          <a:p>
            <a:pPr algn="just"/>
            <a:r>
              <a:rPr lang="en-US" altLang="zh-CN" sz="1600" b="1" dirty="0">
                <a:latin typeface="Livvic" charset="0"/>
                <a:cs typeface="Livvic" charset="0"/>
                <a:sym typeface="+mn-lt"/>
              </a:rPr>
              <a:t>Modelling</a:t>
            </a:r>
            <a:endParaRPr lang="en-US" altLang="zh-CN" sz="1600" b="1" dirty="0">
              <a:latin typeface="Livvic" charset="0"/>
              <a:cs typeface="Livvic" charset="0"/>
              <a:sym typeface="+mn-lt"/>
            </a:endParaRPr>
          </a:p>
        </p:txBody>
      </p:sp>
      <p:sp>
        <p:nvSpPr>
          <p:cNvPr id="38" name="形状"/>
          <p:cNvSpPr>
            <a:spLocks noChangeAspect="1"/>
          </p:cNvSpPr>
          <p:nvPr/>
        </p:nvSpPr>
        <p:spPr>
          <a:xfrm flipH="1">
            <a:off x="8504555" y="2940685"/>
            <a:ext cx="872490" cy="848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b="1" dirty="0">
              <a:solidFill>
                <a:schemeClr val="bg1"/>
              </a:solidFill>
              <a:sym typeface="+mn-lt"/>
            </a:endParaRPr>
          </a:p>
        </p:txBody>
      </p:sp>
      <p:pic>
        <p:nvPicPr>
          <p:cNvPr id="66"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4229" y="3062297"/>
            <a:ext cx="548440" cy="548440"/>
          </a:xfrm>
          <a:prstGeom prst="rect">
            <a:avLst/>
          </a:prstGeom>
          <a:solidFill>
            <a:schemeClr val="accent1"/>
          </a:solidFill>
        </p:spPr>
      </p:pic>
      <p:sp>
        <p:nvSpPr>
          <p:cNvPr id="40" name="矩形 35"/>
          <p:cNvSpPr/>
          <p:nvPr/>
        </p:nvSpPr>
        <p:spPr>
          <a:xfrm>
            <a:off x="8522690" y="2527428"/>
            <a:ext cx="874395" cy="337185"/>
          </a:xfrm>
          <a:prstGeom prst="rect">
            <a:avLst/>
          </a:prstGeom>
        </p:spPr>
        <p:txBody>
          <a:bodyPr wrap="none">
            <a:spAutoFit/>
          </a:bodyPr>
          <a:p>
            <a:r>
              <a:rPr lang="en-US" altLang="zh-CN" sz="1600" dirty="0">
                <a:latin typeface="Livvic" charset="0"/>
                <a:cs typeface="Livvic" charset="0"/>
                <a:sym typeface="+mn-lt"/>
              </a:rPr>
              <a:t>Step 7</a:t>
            </a:r>
            <a:endParaRPr lang="en-US" altLang="zh-CN" sz="1600" dirty="0">
              <a:latin typeface="Livvic" charset="0"/>
              <a:cs typeface="Livvic" charset="0"/>
              <a:sym typeface="+mn-lt"/>
            </a:endParaRPr>
          </a:p>
        </p:txBody>
      </p:sp>
      <p:sp>
        <p:nvSpPr>
          <p:cNvPr id="41" name="矩形 59"/>
          <p:cNvSpPr/>
          <p:nvPr/>
        </p:nvSpPr>
        <p:spPr>
          <a:xfrm>
            <a:off x="9576435" y="2940685"/>
            <a:ext cx="2812415" cy="337185"/>
          </a:xfrm>
          <a:prstGeom prst="rect">
            <a:avLst/>
          </a:prstGeom>
        </p:spPr>
        <p:txBody>
          <a:bodyPr wrap="square">
            <a:spAutoFit/>
          </a:bodyPr>
          <a:p>
            <a:pPr algn="just"/>
            <a:r>
              <a:rPr lang="en-US" altLang="zh-CN" sz="1600" b="1" dirty="0">
                <a:latin typeface="Livvic" charset="0"/>
                <a:cs typeface="Livvic" charset="0"/>
                <a:sym typeface="+mn-lt"/>
              </a:rPr>
              <a:t>Model Evaluation</a:t>
            </a:r>
            <a:endParaRPr lang="en-US" sz="1600" dirty="0">
              <a:solidFill>
                <a:srgbClr val="000000"/>
              </a:solidFill>
              <a:effectLst/>
              <a:latin typeface="Livvic" charset="0"/>
              <a:ea typeface="Calibri" panose="020F0502020204030204" charset="0"/>
              <a:cs typeface="Livvic" charset="0"/>
              <a:sym typeface="+mn-ea"/>
            </a:endParaRPr>
          </a:p>
        </p:txBody>
      </p:sp>
      <p:sp>
        <p:nvSpPr>
          <p:cNvPr id="42" name="形状"/>
          <p:cNvSpPr/>
          <p:nvPr/>
        </p:nvSpPr>
        <p:spPr>
          <a:xfrm rot="3445465" flipH="1" flipV="1">
            <a:off x="8397875" y="2875915"/>
            <a:ext cx="897255" cy="936625"/>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p>
            <a:pPr algn="ctr"/>
            <a:endParaRPr lang="en-US" sz="2400" dirty="0">
              <a:sym typeface="+mn-lt"/>
            </a:endParaRPr>
          </a:p>
        </p:txBody>
      </p:sp>
    </p:spTree>
  </p:cSld>
  <p:clrMapOvr>
    <a:masterClrMapping/>
  </p:clrMapOvr>
</p:sld>
</file>

<file path=ppt/tags/tag1.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4.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23"/>
  <p:tag name="KSO_WM_UNIT_ISCONTENTSTITLE" val="0"/>
  <p:tag name="KSO_WM_UNIT_HIGHLIGHT" val="0"/>
  <p:tag name="KSO_WM_UNIT_COMPATIBLE" val="0"/>
  <p:tag name="KSO_WM_TEMPLATE_CATEGORY" val="custom"/>
  <p:tag name="KSO_WM_TEMPLATE_INDEX" val="20177430"/>
  <p:tag name="KSO_WM_DIAGRAM_GROUP_CODE" val="m1-1"/>
  <p:tag name="KSO_WM_UNIT_ID" val="custom20177430_21*a*1"/>
  <p:tag name="KSO_WM_UNIT_NOCLEAR" val="0"/>
  <p:tag name="KSO_WM_UNIT_DIAGRAM_ISNUMVISUAL" val="0"/>
  <p:tag name="KSO_WM_UNIT_DIAGRAM_ISREFERUNIT" val="0"/>
  <p:tag name="KSO_WM_UNIT_PRESET_TEXT" val="LOREM IPSUM DOLOR"/>
  <p:tag name="KSO_WM_UNIT_TEXT_FILL_FORE_SCHEMECOLOR_INDEX" val="5"/>
  <p:tag name="KSO_WM_UNIT_TEXT_FILL_TYPE" val="1"/>
  <p:tag name="KSO_WM_UNIT_USESOURCEFORMAT_APPLY" val="1"/>
</p:tagLst>
</file>

<file path=ppt/theme/theme1.xml><?xml version="1.0" encoding="utf-8"?>
<a:theme xmlns:a="http://schemas.openxmlformats.org/drawingml/2006/main" name="Office Theme">
  <a:themeElements>
    <a:clrScheme name="配色方案">
      <a:dk1>
        <a:sysClr val="windowText" lastClr="000000"/>
      </a:dk1>
      <a:lt1>
        <a:sysClr val="window" lastClr="FFFFFF"/>
      </a:lt1>
      <a:dk2>
        <a:srgbClr val="44546A"/>
      </a:dk2>
      <a:lt2>
        <a:srgbClr val="E7E6E6"/>
      </a:lt2>
      <a:accent1>
        <a:srgbClr val="3A5562"/>
      </a:accent1>
      <a:accent2>
        <a:srgbClr val="89A9B9"/>
      </a:accent2>
      <a:accent3>
        <a:srgbClr val="F2F2F2"/>
      </a:accent3>
      <a:accent4>
        <a:srgbClr val="C2C2C2"/>
      </a:accent4>
      <a:accent5>
        <a:srgbClr val="F2F2F2"/>
      </a:accent5>
      <a:accent6>
        <a:srgbClr val="C5E0B3"/>
      </a:accent6>
      <a:hlink>
        <a:srgbClr val="0563C1"/>
      </a:hlink>
      <a:folHlink>
        <a:srgbClr val="954F72"/>
      </a:folHlink>
    </a:clrScheme>
    <a:fontScheme name="uvubwsb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16535</Words>
  <Application>WPS Presentation</Application>
  <PresentationFormat>宽屏</PresentationFormat>
  <Paragraphs>730</Paragraphs>
  <Slides>40</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40</vt:i4>
      </vt:variant>
    </vt:vector>
  </HeadingPairs>
  <TitlesOfParts>
    <vt:vector size="62" baseType="lpstr">
      <vt:lpstr>Arial</vt:lpstr>
      <vt:lpstr>SimSun</vt:lpstr>
      <vt:lpstr>Wingdings</vt:lpstr>
      <vt:lpstr>Microsoft YaHei</vt:lpstr>
      <vt:lpstr>Livvic</vt:lpstr>
      <vt:lpstr>Segoe Print</vt:lpstr>
      <vt:lpstr>黑体</vt:lpstr>
      <vt:lpstr>Tempus Sans ITC</vt:lpstr>
      <vt:lpstr>YouYuan</vt:lpstr>
      <vt:lpstr>Calibri</vt:lpstr>
      <vt:lpstr>Arial Unicode MS</vt:lpstr>
      <vt:lpstr>FuturaBookC</vt:lpstr>
      <vt:lpstr>FZZhengHeiS-DB-GB</vt:lpstr>
      <vt:lpstr>Wide Latin</vt:lpstr>
      <vt:lpstr>Carter One</vt:lpstr>
      <vt:lpstr>Mongolian Baiti</vt:lpstr>
      <vt:lpstr>Livvic</vt:lpstr>
      <vt:lpstr>Times New Roman</vt:lpstr>
      <vt:lpstr>Carter One</vt:lpstr>
      <vt:lpstr>carterone</vt:lpstr>
      <vt:lpstr>Wingdings</vt:lpstr>
      <vt:lpstr>Office Theme</vt:lpstr>
      <vt:lpstr>PowerPoint 演示文稿</vt:lpstr>
      <vt:lpstr>About the project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List of Question to help achieving the goal - How Market Segment Of Booking Affecting Cancellation  - How’s a lead time of a booking affecting cancellation  - How’s different deposit type affecting cancellation of      a booking  - How does cancellation rate of booking from portugal      and booking that’s made outside portugal  - What Are The Other Factors that affecting      cancellation of booking  - What machine learning algorithm that has the highest      accuracy when it comes predicting hotel booking      cancellations</vt:lpstr>
      <vt:lpstr>PowerPoint 演示文稿</vt:lpstr>
      <vt:lpstr>Cancellation Rate Per Market Segment</vt:lpstr>
      <vt:lpstr>Monthly lead time and cancellation rate</vt:lpstr>
      <vt:lpstr>Repeated Guests and Cancellation Rate </vt:lpstr>
      <vt:lpstr>Parking Space and Cancellation:</vt:lpstr>
      <vt:lpstr>Previous Cancelled Booking and Cancellation Rate</vt:lpstr>
      <vt:lpstr>EDA Recommendation </vt:lpstr>
      <vt:lpstr>PowerPoint 演示文稿</vt:lpstr>
      <vt:lpstr>Data Preprocessing</vt:lpstr>
      <vt:lpstr>PowerPoint 演示文稿</vt:lpstr>
      <vt:lpstr>PowerPoint 演示文稿</vt:lpstr>
      <vt:lpstr>PowerPoint 演示文稿</vt:lpstr>
      <vt:lpstr>PowerPoint 演示文稿</vt:lpstr>
      <vt:lpstr>PowerPoint 演示文稿</vt:lpstr>
      <vt:lpstr>Base Model Evaluation Matrix</vt:lpstr>
      <vt:lpstr>Tuned Model Evaluation Matrix</vt:lpstr>
      <vt:lpstr>Summary  </vt:lpstr>
      <vt:lpstr>How this model helps ?</vt:lpstr>
      <vt:lpstr>Limitations</vt:lpstr>
      <vt:lpstr>Future Research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uying</dc:creator>
  <cp:lastModifiedBy>Lizza C</cp:lastModifiedBy>
  <cp:revision>77</cp:revision>
  <dcterms:created xsi:type="dcterms:W3CDTF">2019-09-01T13:06:00Z</dcterms:created>
  <dcterms:modified xsi:type="dcterms:W3CDTF">2022-02-26T09:27:38Z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1033-11.2.0.10463</vt:lpwstr>
  </property>
  <property fmtid="{D5CDD505-2E9C-101B-9397-08002B2CF9AE}" pid="3" name="ICV">
    <vt:lpwstr>A11CE7059EBF45549CD132ED3B481047</vt:lpwstr>
  </property>
</Properties>
</file>